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colors2.xml" ContentType="application/vnd.ms-office.chartcolorstyle+xml"/>
  <Override PartName="/ppt/charts/style2.xml" ContentType="application/vnd.ms-office.chart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443" r:id="rId3"/>
    <p:sldId id="449" r:id="rId4"/>
    <p:sldId id="442" r:id="rId5"/>
    <p:sldId id="444" r:id="rId6"/>
    <p:sldId id="445" r:id="rId7"/>
    <p:sldId id="446" r:id="rId8"/>
    <p:sldId id="447" r:id="rId9"/>
    <p:sldId id="45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6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16" d="100"/>
          <a:sy n="116" d="100"/>
        </p:scale>
        <p:origin x="-149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afonov\Desktop\&#65319;&#65331;\ERINA%20work\Country%20UNFCCC%20reports\Japan\Emission%20data%201990-2014%20-%20Japan.xlsx" TargetMode="Externa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F:\SUmmary%20of%20data%20on%20fuel%20reserves%20-%2008-06-2016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F:\SUmmary%20of%20data%20on%20fuel%20reserves%20-%2008-06-2016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F:\SUmmary%20of%20data%20on%20fuel%20reserves%20-%2008-06-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200" b="1" baseline="0" dirty="0" smtClean="0"/>
              <a:t>Global carbon emissions, billion tons of CO2-equivalent</a:t>
            </a:r>
            <a:endParaRPr lang="en-US" altLang="ja-JP" sz="12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4A-4937-A68F-CC8CEDB52A6D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4A-4937-A68F-CC8CEDB52A6D}"/>
              </c:ext>
            </c:extLst>
          </c:dPt>
          <c:dPt>
            <c:idx val="3"/>
            <c:invertIfNegative val="0"/>
            <c:bubble3D val="0"/>
            <c:spPr>
              <a:solidFill>
                <a:srgbClr val="F64848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34A-4937-A68F-CC8CEDB52A6D}"/>
              </c:ext>
            </c:extLst>
          </c:dPt>
          <c:cat>
            <c:numRef>
              <c:f>Sheet1!$B$1:$E$1</c:f>
              <c:numCache>
                <c:formatCode>General</c:formatCode>
                <c:ptCount val="4"/>
                <c:pt idx="0">
                  <c:v>1990</c:v>
                </c:pt>
                <c:pt idx="1">
                  <c:v>2010</c:v>
                </c:pt>
                <c:pt idx="2">
                  <c:v>2030</c:v>
                </c:pt>
                <c:pt idx="3">
                  <c:v>2050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38.759124087591218</c:v>
                </c:pt>
                <c:pt idx="1">
                  <c:v>47.837837837837817</c:v>
                </c:pt>
                <c:pt idx="2">
                  <c:v>53.1</c:v>
                </c:pt>
                <c:pt idx="3">
                  <c:v>19.37956204379562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34A-4937-A68F-CC8CEDB52A6D}"/>
            </c:ext>
          </c:extLst>
        </c:ser>
        <c:ser>
          <c:idx val="2"/>
          <c:order val="1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64848">
                  <a:alpha val="57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034A-4937-A68F-CC8CEDB52A6D}"/>
              </c:ext>
            </c:extLst>
          </c:dPt>
          <c:cat>
            <c:numRef>
              <c:f>Sheet1!$B$1:$E$1</c:f>
              <c:numCache>
                <c:formatCode>General</c:formatCode>
                <c:ptCount val="4"/>
                <c:pt idx="0">
                  <c:v>1990</c:v>
                </c:pt>
                <c:pt idx="1">
                  <c:v>2010</c:v>
                </c:pt>
                <c:pt idx="2">
                  <c:v>2030</c:v>
                </c:pt>
                <c:pt idx="3">
                  <c:v>2050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2">
                  <c:v>5.5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34A-4937-A68F-CC8CEDB52A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3333760"/>
        <c:axId val="7445785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Sheet1!$B$1:$E$1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1990</c:v>
                      </c:pt>
                      <c:pt idx="1">
                        <c:v>2010</c:v>
                      </c:pt>
                      <c:pt idx="2">
                        <c:v>2030</c:v>
                      </c:pt>
                      <c:pt idx="3">
                        <c:v>2050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Sheet1!$B$1:$E$1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1990</c:v>
                      </c:pt>
                      <c:pt idx="1">
                        <c:v>2010</c:v>
                      </c:pt>
                      <c:pt idx="2">
                        <c:v>2030</c:v>
                      </c:pt>
                      <c:pt idx="3">
                        <c:v>2050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A-034A-4937-A68F-CC8CEDB52A6D}"/>
                  </c:ext>
                </c:extLst>
              </c15:ser>
            </c15:filteredBarSeries>
          </c:ext>
        </c:extLst>
      </c:barChart>
      <c:catAx>
        <c:axId val="7333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457856"/>
        <c:crosses val="autoZero"/>
        <c:auto val="1"/>
        <c:lblAlgn val="ctr"/>
        <c:lblOffset val="100"/>
        <c:noMultiLvlLbl val="0"/>
      </c:catAx>
      <c:valAx>
        <c:axId val="7445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33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70C0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802164838827"/>
          <c:y val="5.8789764100285205E-2"/>
          <c:w val="0.81752877798158508"/>
          <c:h val="0.69785932876145096"/>
        </c:manualLayout>
      </c:layout>
      <c:lineChart>
        <c:grouping val="standard"/>
        <c:varyColors val="0"/>
        <c:ser>
          <c:idx val="0"/>
          <c:order val="0"/>
          <c:tx>
            <c:strRef>
              <c:f>Sheet2!$A$20</c:f>
              <c:strCache>
                <c:ptCount val="1"/>
                <c:pt idx="0">
                  <c:v>Энергетика</c:v>
                </c:pt>
              </c:strCache>
            </c:strRef>
          </c:tx>
          <c:spPr>
            <a:ln w="28575" cap="rnd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Sheet2!$B$19:$Z$19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Sheet2!$B$20:$Z$20</c:f>
              <c:numCache>
                <c:formatCode>General</c:formatCode>
                <c:ptCount val="25"/>
                <c:pt idx="0">
                  <c:v>354.41145031734101</c:v>
                </c:pt>
                <c:pt idx="1">
                  <c:v>357.53768347567666</c:v>
                </c:pt>
                <c:pt idx="2">
                  <c:v>364.339671296402</c:v>
                </c:pt>
                <c:pt idx="3">
                  <c:v>348.08135422861352</c:v>
                </c:pt>
                <c:pt idx="4">
                  <c:v>389.11854189671772</c:v>
                </c:pt>
                <c:pt idx="5">
                  <c:v>379.16791094040417</c:v>
                </c:pt>
                <c:pt idx="6">
                  <c:v>381.33265964021626</c:v>
                </c:pt>
                <c:pt idx="7">
                  <c:v>379.20270507849722</c:v>
                </c:pt>
                <c:pt idx="8">
                  <c:v>367.19316263607811</c:v>
                </c:pt>
                <c:pt idx="9">
                  <c:v>386.31391078058192</c:v>
                </c:pt>
                <c:pt idx="10">
                  <c:v>395.37181146583578</c:v>
                </c:pt>
                <c:pt idx="11">
                  <c:v>385.44986258083918</c:v>
                </c:pt>
                <c:pt idx="12">
                  <c:v>416.5769311209653</c:v>
                </c:pt>
                <c:pt idx="13">
                  <c:v>433.33073562950437</c:v>
                </c:pt>
                <c:pt idx="14">
                  <c:v>430.37119674911992</c:v>
                </c:pt>
                <c:pt idx="15">
                  <c:v>450.59850009468363</c:v>
                </c:pt>
                <c:pt idx="16">
                  <c:v>439.12429276241949</c:v>
                </c:pt>
                <c:pt idx="17">
                  <c:v>501.4884858987175</c:v>
                </c:pt>
                <c:pt idx="18">
                  <c:v>476.59690223974081</c:v>
                </c:pt>
                <c:pt idx="19">
                  <c:v>439.439809813902</c:v>
                </c:pt>
                <c:pt idx="20">
                  <c:v>463.90207174347609</c:v>
                </c:pt>
                <c:pt idx="21">
                  <c:v>521.5419886572646</c:v>
                </c:pt>
                <c:pt idx="22">
                  <c:v>564.85798270687781</c:v>
                </c:pt>
                <c:pt idx="23">
                  <c:v>567.13409641751878</c:v>
                </c:pt>
                <c:pt idx="24">
                  <c:v>534.56094533992837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83E-4506-A18C-5AB109498D2A}"/>
            </c:ext>
          </c:extLst>
        </c:ser>
        <c:ser>
          <c:idx val="1"/>
          <c:order val="1"/>
          <c:tx>
            <c:strRef>
              <c:f>Sheet2!$A$21</c:f>
              <c:strCache>
                <c:ptCount val="1"/>
                <c:pt idx="0">
                  <c:v>Промышленность и строительство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Sheet2!$B$19:$Z$19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Sheet2!$B$21:$Z$21</c:f>
              <c:numCache>
                <c:formatCode>General</c:formatCode>
                <c:ptCount val="25"/>
                <c:pt idx="0">
                  <c:v>381.93668757342397</c:v>
                </c:pt>
                <c:pt idx="1">
                  <c:v>376.98376808097623</c:v>
                </c:pt>
                <c:pt idx="2">
                  <c:v>370.40075562967797</c:v>
                </c:pt>
                <c:pt idx="3">
                  <c:v>369.02386227112459</c:v>
                </c:pt>
                <c:pt idx="4">
                  <c:v>379.02707174636339</c:v>
                </c:pt>
                <c:pt idx="5">
                  <c:v>385.10936460976239</c:v>
                </c:pt>
                <c:pt idx="6">
                  <c:v>389.27923959228343</c:v>
                </c:pt>
                <c:pt idx="7">
                  <c:v>389.60436095267454</c:v>
                </c:pt>
                <c:pt idx="8">
                  <c:v>366.15375004735751</c:v>
                </c:pt>
                <c:pt idx="9">
                  <c:v>372.80901336231528</c:v>
                </c:pt>
                <c:pt idx="10">
                  <c:v>382.07090617618718</c:v>
                </c:pt>
                <c:pt idx="11">
                  <c:v>376.36242972237926</c:v>
                </c:pt>
                <c:pt idx="12">
                  <c:v>387.60010292231198</c:v>
                </c:pt>
                <c:pt idx="13">
                  <c:v>386.74029747638889</c:v>
                </c:pt>
                <c:pt idx="14">
                  <c:v>388.76006988629894</c:v>
                </c:pt>
                <c:pt idx="15">
                  <c:v>377.10430090486108</c:v>
                </c:pt>
                <c:pt idx="16">
                  <c:v>381.29189632826223</c:v>
                </c:pt>
                <c:pt idx="17">
                  <c:v>367.40998429197725</c:v>
                </c:pt>
                <c:pt idx="18">
                  <c:v>334.15151167182267</c:v>
                </c:pt>
                <c:pt idx="19">
                  <c:v>305.30753595733194</c:v>
                </c:pt>
                <c:pt idx="20">
                  <c:v>340.86293479179068</c:v>
                </c:pt>
                <c:pt idx="21">
                  <c:v>337.12818535701325</c:v>
                </c:pt>
                <c:pt idx="22">
                  <c:v>336.06716180070703</c:v>
                </c:pt>
                <c:pt idx="23">
                  <c:v>344.13440909154241</c:v>
                </c:pt>
                <c:pt idx="24">
                  <c:v>330.47491712539727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83E-4506-A18C-5AB109498D2A}"/>
            </c:ext>
          </c:extLst>
        </c:ser>
        <c:ser>
          <c:idx val="2"/>
          <c:order val="2"/>
          <c:tx>
            <c:strRef>
              <c:f>Sheet2!$A$22</c:f>
              <c:strCache>
                <c:ptCount val="1"/>
                <c:pt idx="0">
                  <c:v>Транспорт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Sheet2!$B$19:$Z$19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Sheet2!$B$22:$Z$22</c:f>
              <c:numCache>
                <c:formatCode>General</c:formatCode>
                <c:ptCount val="25"/>
                <c:pt idx="0">
                  <c:v>204.24554989948038</c:v>
                </c:pt>
                <c:pt idx="1">
                  <c:v>216.85219412322732</c:v>
                </c:pt>
                <c:pt idx="2">
                  <c:v>223.1846276450874</c:v>
                </c:pt>
                <c:pt idx="3">
                  <c:v>226.78901038769976</c:v>
                </c:pt>
                <c:pt idx="4">
                  <c:v>235.91208418162361</c:v>
                </c:pt>
                <c:pt idx="5">
                  <c:v>244.86636143625361</c:v>
                </c:pt>
                <c:pt idx="6">
                  <c:v>251.417352657051</c:v>
                </c:pt>
                <c:pt idx="7">
                  <c:v>252.84011876498019</c:v>
                </c:pt>
                <c:pt idx="8">
                  <c:v>250.86250290559482</c:v>
                </c:pt>
                <c:pt idx="9">
                  <c:v>254.66791208801402</c:v>
                </c:pt>
                <c:pt idx="10">
                  <c:v>253.32319387821482</c:v>
                </c:pt>
                <c:pt idx="11">
                  <c:v>257.17467586447901</c:v>
                </c:pt>
                <c:pt idx="12">
                  <c:v>252.57928831236251</c:v>
                </c:pt>
                <c:pt idx="13">
                  <c:v>248.0468038449232</c:v>
                </c:pt>
                <c:pt idx="14">
                  <c:v>241.8994633568272</c:v>
                </c:pt>
                <c:pt idx="15">
                  <c:v>235.79147291259142</c:v>
                </c:pt>
                <c:pt idx="16">
                  <c:v>232.53337274467128</c:v>
                </c:pt>
                <c:pt idx="17">
                  <c:v>229.44246757977231</c:v>
                </c:pt>
                <c:pt idx="18">
                  <c:v>220.74389125706668</c:v>
                </c:pt>
                <c:pt idx="19">
                  <c:v>217.13967719779129</c:v>
                </c:pt>
                <c:pt idx="20">
                  <c:v>217.69986921552498</c:v>
                </c:pt>
                <c:pt idx="21">
                  <c:v>214.75910393670597</c:v>
                </c:pt>
                <c:pt idx="22">
                  <c:v>219.42971531024111</c:v>
                </c:pt>
                <c:pt idx="23">
                  <c:v>217.70734902270061</c:v>
                </c:pt>
                <c:pt idx="24">
                  <c:v>210.14789763166559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83E-4506-A18C-5AB109498D2A}"/>
            </c:ext>
          </c:extLst>
        </c:ser>
        <c:ser>
          <c:idx val="3"/>
          <c:order val="3"/>
          <c:tx>
            <c:strRef>
              <c:f>Sheet2!$A$23</c:f>
              <c:strCache>
                <c:ptCount val="1"/>
                <c:pt idx="0">
                  <c:v>Лес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Sheet2!$B$19:$Z$19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Sheet2!$B$23:$Z$23</c:f>
              <c:numCache>
                <c:formatCode>General</c:formatCode>
                <c:ptCount val="25"/>
                <c:pt idx="0">
                  <c:v>-78.937939630997391</c:v>
                </c:pt>
                <c:pt idx="1">
                  <c:v>-86.095556318970409</c:v>
                </c:pt>
                <c:pt idx="2">
                  <c:v>-86.446742367493528</c:v>
                </c:pt>
                <c:pt idx="3">
                  <c:v>-86.767381421120845</c:v>
                </c:pt>
                <c:pt idx="4">
                  <c:v>-87.119894282575572</c:v>
                </c:pt>
                <c:pt idx="5">
                  <c:v>-87.476443263569479</c:v>
                </c:pt>
                <c:pt idx="6">
                  <c:v>-91.122709107168006</c:v>
                </c:pt>
                <c:pt idx="7">
                  <c:v>-90.955413874933114</c:v>
                </c:pt>
                <c:pt idx="8">
                  <c:v>-90.824822387186458</c:v>
                </c:pt>
                <c:pt idx="9">
                  <c:v>-90.671559337452052</c:v>
                </c:pt>
                <c:pt idx="10">
                  <c:v>-90.507767434269653</c:v>
                </c:pt>
                <c:pt idx="11">
                  <c:v>-90.342426954287163</c:v>
                </c:pt>
                <c:pt idx="12">
                  <c:v>-90.171410067778055</c:v>
                </c:pt>
                <c:pt idx="13">
                  <c:v>-98.913062541243121</c:v>
                </c:pt>
                <c:pt idx="14">
                  <c:v>-98.387672317944862</c:v>
                </c:pt>
                <c:pt idx="15">
                  <c:v>-92.527768852988928</c:v>
                </c:pt>
                <c:pt idx="16">
                  <c:v>-86.691725220517526</c:v>
                </c:pt>
                <c:pt idx="17">
                  <c:v>-85.428471733372419</c:v>
                </c:pt>
                <c:pt idx="18">
                  <c:v>-80.197299557655413</c:v>
                </c:pt>
                <c:pt idx="19">
                  <c:v>-75.375683232885436</c:v>
                </c:pt>
                <c:pt idx="20">
                  <c:v>-75.918829880993229</c:v>
                </c:pt>
                <c:pt idx="21">
                  <c:v>-77.687030046887656</c:v>
                </c:pt>
                <c:pt idx="22">
                  <c:v>-77.277206697877517</c:v>
                </c:pt>
                <c:pt idx="23">
                  <c:v>-68.044029427490656</c:v>
                </c:pt>
                <c:pt idx="24">
                  <c:v>-65.230406104498471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83E-4506-A18C-5AB109498D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813440"/>
        <c:axId val="74814976"/>
      </c:lineChart>
      <c:catAx>
        <c:axId val="7481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814976"/>
        <c:crosses val="autoZero"/>
        <c:auto val="1"/>
        <c:lblAlgn val="ctr"/>
        <c:lblOffset val="100"/>
        <c:noMultiLvlLbl val="0"/>
      </c:catAx>
      <c:valAx>
        <c:axId val="74814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813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>
          <a:lumMod val="7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200" b="0" i="0" baseline="0" dirty="0" smtClean="0">
                <a:effectLst/>
              </a:rPr>
              <a:t>RES Power generation capacity in China</a:t>
            </a:r>
            <a:r>
              <a:rPr lang="ru-RU" altLang="ja-JP" sz="1200" b="0" i="0" baseline="0" dirty="0" smtClean="0">
                <a:effectLst/>
              </a:rPr>
              <a:t>,</a:t>
            </a:r>
            <a:r>
              <a:rPr lang="en-US" sz="1400" b="1" i="0" u="none" strike="noStrike" baseline="0" dirty="0" smtClean="0">
                <a:effectLst/>
              </a:rPr>
              <a:t> </a:t>
            </a:r>
            <a:r>
              <a:rPr lang="en-US" sz="1200" b="0" i="0" u="none" strike="noStrike" baseline="0" dirty="0" smtClean="0">
                <a:effectLst/>
              </a:rPr>
              <a:t>GW</a:t>
            </a:r>
            <a:r>
              <a:rPr lang="en-US" sz="1400" b="0" i="0" u="none" strike="noStrike" baseline="0" dirty="0" smtClean="0">
                <a:effectLst/>
              </a:rPr>
              <a:t>,</a:t>
            </a:r>
            <a:r>
              <a:rPr lang="ru-RU" altLang="ja-JP" sz="1200" b="0" i="0" baseline="0" dirty="0" smtClean="0">
                <a:effectLst/>
              </a:rPr>
              <a:t> </a:t>
            </a:r>
            <a:endParaRPr lang="en-US" altLang="ja-JP" sz="12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Renewables!$A$18</c:f>
              <c:strCache>
                <c:ptCount val="1"/>
                <c:pt idx="0">
                  <c:v>Установленная мощность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Renewables!$B$17:$E$17</c:f>
              <c:strCache>
                <c:ptCount val="4"/>
                <c:pt idx="0">
                  <c:v>Ветровая</c:v>
                </c:pt>
                <c:pt idx="1">
                  <c:v>Солнечная эл.эн.</c:v>
                </c:pt>
                <c:pt idx="2">
                  <c:v>Гидро</c:v>
                </c:pt>
                <c:pt idx="3">
                  <c:v>Приливная</c:v>
                </c:pt>
              </c:strCache>
            </c:strRef>
          </c:cat>
          <c:val>
            <c:numRef>
              <c:f>Renewables!$B$18:$E$18</c:f>
              <c:numCache>
                <c:formatCode>0</c:formatCode>
                <c:ptCount val="4"/>
                <c:pt idx="0" formatCode="General">
                  <c:v>115</c:v>
                </c:pt>
                <c:pt idx="1">
                  <c:v>28.2</c:v>
                </c:pt>
                <c:pt idx="2" formatCode="General">
                  <c:v>280</c:v>
                </c:pt>
                <c:pt idx="3" formatCode="0.000">
                  <c:v>3.9000000000000007E-3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CC-423C-AAB1-AD27E377F98C}"/>
            </c:ext>
          </c:extLst>
        </c:ser>
        <c:ser>
          <c:idx val="1"/>
          <c:order val="1"/>
          <c:tx>
            <c:strRef>
              <c:f>Renewables!$A$19</c:f>
              <c:strCache>
                <c:ptCount val="1"/>
                <c:pt idx="0">
                  <c:v>Технически доступно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Renewables!$B$17:$E$17</c:f>
              <c:strCache>
                <c:ptCount val="4"/>
                <c:pt idx="0">
                  <c:v>Ветровая</c:v>
                </c:pt>
                <c:pt idx="1">
                  <c:v>Солнечная эл.эн.</c:v>
                </c:pt>
                <c:pt idx="2">
                  <c:v>Гидро</c:v>
                </c:pt>
                <c:pt idx="3">
                  <c:v>Приливная</c:v>
                </c:pt>
              </c:strCache>
            </c:strRef>
          </c:cat>
          <c:val>
            <c:numRef>
              <c:f>Renewables!$B$19:$E$19</c:f>
              <c:numCache>
                <c:formatCode>General</c:formatCode>
                <c:ptCount val="4"/>
                <c:pt idx="0">
                  <c:v>2800</c:v>
                </c:pt>
                <c:pt idx="1">
                  <c:v>2700</c:v>
                </c:pt>
                <c:pt idx="2">
                  <c:v>700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FCC-423C-AAB1-AD27E377F9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887552"/>
        <c:axId val="74889088"/>
      </c:barChart>
      <c:catAx>
        <c:axId val="7488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889088"/>
        <c:crosses val="autoZero"/>
        <c:auto val="1"/>
        <c:lblAlgn val="ctr"/>
        <c:lblOffset val="100"/>
        <c:noMultiLvlLbl val="0"/>
      </c:catAx>
      <c:valAx>
        <c:axId val="74889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88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200" dirty="0" smtClean="0"/>
              <a:t>Forest</a:t>
            </a:r>
            <a:endParaRPr lang="en-US" altLang="ja-JP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Sheet2!$B$2:$C$2</c:f>
              <c:numCache>
                <c:formatCode>General</c:formatCode>
                <c:ptCount val="2"/>
                <c:pt idx="0">
                  <c:v>2013</c:v>
                </c:pt>
                <c:pt idx="1">
                  <c:v>2030</c:v>
                </c:pt>
              </c:numCache>
            </c:numRef>
          </c:cat>
          <c:val>
            <c:numRef>
              <c:f>Sheet2!$B$3:$C$3</c:f>
              <c:numCache>
                <c:formatCode>General</c:formatCode>
                <c:ptCount val="2"/>
                <c:pt idx="0">
                  <c:v>718</c:v>
                </c:pt>
                <c:pt idx="1">
                  <c:v>890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8F-4DAF-BD6C-140CD60512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551680"/>
        <c:axId val="7455321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Sheet2!$B$2:$C$2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2013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Sheet2!$B$2:$C$2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2013</c:v>
                      </c:pt>
                      <c:pt idx="1">
                        <c:v>2030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AC8F-4DAF-BD6C-140CD605120D}"/>
                  </c:ext>
                </c:extLst>
              </c15:ser>
            </c15:filteredBarSeries>
          </c:ext>
        </c:extLst>
      </c:barChart>
      <c:catAx>
        <c:axId val="7455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553216"/>
        <c:crosses val="autoZero"/>
        <c:auto val="1"/>
        <c:lblAlgn val="ctr"/>
        <c:lblOffset val="100"/>
        <c:noMultiLvlLbl val="0"/>
      </c:catAx>
      <c:valAx>
        <c:axId val="74553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551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200" dirty="0" smtClean="0"/>
              <a:t>Pasture</a:t>
            </a:r>
            <a:endParaRPr lang="en-US" altLang="ja-JP" sz="12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Sheet2!$B$4:$C$4</c:f>
              <c:numCache>
                <c:formatCode>General</c:formatCode>
                <c:ptCount val="2"/>
                <c:pt idx="0">
                  <c:v>2013</c:v>
                </c:pt>
                <c:pt idx="1">
                  <c:v>2030</c:v>
                </c:pt>
              </c:numCache>
            </c:numRef>
          </c:cat>
          <c:val>
            <c:numRef>
              <c:f>Sheet2!$B$5:$C$5</c:f>
              <c:numCache>
                <c:formatCode>General</c:formatCode>
                <c:ptCount val="2"/>
                <c:pt idx="0">
                  <c:v>34804</c:v>
                </c:pt>
                <c:pt idx="1">
                  <c:v>35034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3F-45E0-87C4-8F2F57916C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577792"/>
        <c:axId val="7457932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Sheet2!$B$4:$C$4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2013</c:v>
                      </c:pt>
                      <c:pt idx="1">
                        <c:v>2030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Sheet2!$B$4:$C$4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2013</c:v>
                      </c:pt>
                      <c:pt idx="1">
                        <c:v>2030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683F-45E0-87C4-8F2F57916CE7}"/>
                  </c:ext>
                </c:extLst>
              </c15:ser>
            </c15:filteredBarSeries>
          </c:ext>
        </c:extLst>
      </c:barChart>
      <c:catAx>
        <c:axId val="7457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579328"/>
        <c:crosses val="autoZero"/>
        <c:auto val="1"/>
        <c:lblAlgn val="ctr"/>
        <c:lblOffset val="100"/>
        <c:noMultiLvlLbl val="0"/>
      </c:catAx>
      <c:valAx>
        <c:axId val="74579328"/>
        <c:scaling>
          <c:orientation val="minMax"/>
          <c:min val="3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577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0.32945</cdr:x>
      <cdr:y>0.79025</cdr:y>
    </cdr:from>
    <cdr:to>
      <cdr:x>0.56909</cdr:x>
      <cdr:y>0.85779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62437" y="2101149"/>
          <a:ext cx="845549" cy="1795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500" dirty="0" smtClean="0"/>
            <a:t>Energy industry</a:t>
          </a:r>
          <a:endParaRPr lang="ru-RU" sz="500" dirty="0"/>
        </a:p>
      </cdr:txBody>
    </cdr:sp>
  </cdr:relSizeAnchor>
  <cdr:relSizeAnchor xmlns:cdr="http://schemas.openxmlformats.org/drawingml/2006/chartDrawing">
    <cdr:from>
      <cdr:x>0.35215</cdr:x>
      <cdr:y>0.85134</cdr:y>
    </cdr:from>
    <cdr:to>
      <cdr:x>0.4746</cdr:x>
      <cdr:y>0.86854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42520" y="2263579"/>
          <a:ext cx="432048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0.34694</cdr:x>
      <cdr:y>0.86854</cdr:y>
    </cdr:from>
    <cdr:to>
      <cdr:x>0.46939</cdr:x>
      <cdr:y>0.91886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24136" y="2309298"/>
          <a:ext cx="432048" cy="1337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0.32653</cdr:x>
      <cdr:y>0.82443</cdr:y>
    </cdr:from>
    <cdr:to>
      <cdr:x>0.57143</cdr:x>
      <cdr:y>0.8787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52128" y="2192024"/>
          <a:ext cx="864096" cy="1442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500" dirty="0" smtClean="0"/>
            <a:t>Industry and Construction</a:t>
          </a:r>
          <a:endParaRPr lang="ru-RU" sz="500" dirty="0"/>
        </a:p>
      </cdr:txBody>
    </cdr:sp>
  </cdr:relSizeAnchor>
  <cdr:relSizeAnchor xmlns:cdr="http://schemas.openxmlformats.org/drawingml/2006/chartDrawing">
    <cdr:from>
      <cdr:x>0.32282</cdr:x>
      <cdr:y>0.85131</cdr:y>
    </cdr:from>
    <cdr:to>
      <cdr:x>0.50649</cdr:x>
      <cdr:y>0.95142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139029" y="2263486"/>
          <a:ext cx="648072" cy="266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500" dirty="0" smtClean="0"/>
            <a:t>Transport</a:t>
          </a:r>
          <a:endParaRPr lang="ru-RU" sz="500" dirty="0"/>
        </a:p>
      </cdr:txBody>
    </cdr:sp>
  </cdr:relSizeAnchor>
  <cdr:relSizeAnchor xmlns:cdr="http://schemas.openxmlformats.org/drawingml/2006/chartDrawing">
    <cdr:from>
      <cdr:x>0.33329</cdr:x>
      <cdr:y>0.87764</cdr:y>
    </cdr:from>
    <cdr:to>
      <cdr:x>0.466</cdr:x>
      <cdr:y>0.9317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175989" y="2333496"/>
          <a:ext cx="468243" cy="143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500" dirty="0" smtClean="0"/>
            <a:t>Forest</a:t>
          </a:r>
          <a:endParaRPr lang="ru-RU" sz="5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6270-9AAB-4A66-A87C-6AB70C0F03BD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4EBF-90FB-4808-8838-0B5A6869A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304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6270-9AAB-4A66-A87C-6AB70C0F03BD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4EBF-90FB-4808-8838-0B5A6869A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335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6270-9AAB-4A66-A87C-6AB70C0F03BD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4EBF-90FB-4808-8838-0B5A6869A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37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6270-9AAB-4A66-A87C-6AB70C0F03BD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4EBF-90FB-4808-8838-0B5A6869A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0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6270-9AAB-4A66-A87C-6AB70C0F03BD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4EBF-90FB-4808-8838-0B5A6869A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69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6270-9AAB-4A66-A87C-6AB70C0F03BD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4EBF-90FB-4808-8838-0B5A6869A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00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6270-9AAB-4A66-A87C-6AB70C0F03BD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4EBF-90FB-4808-8838-0B5A6869A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7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6270-9AAB-4A66-A87C-6AB70C0F03BD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4EBF-90FB-4808-8838-0B5A6869A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1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6270-9AAB-4A66-A87C-6AB70C0F03BD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4EBF-90FB-4808-8838-0B5A6869A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867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6270-9AAB-4A66-A87C-6AB70C0F03BD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4EBF-90FB-4808-8838-0B5A6869A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59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6270-9AAB-4A66-A87C-6AB70C0F03BD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4EBF-90FB-4808-8838-0B5A6869A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61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E6270-9AAB-4A66-A87C-6AB70C0F03BD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F4EBF-90FB-4808-8838-0B5A6869A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72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mailto:gvsafonov@hse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9572" y="3789040"/>
            <a:ext cx="7776864" cy="2664298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G. </a:t>
            </a:r>
            <a:r>
              <a:rPr lang="en-US" sz="3600" dirty="0" err="1" smtClean="0">
                <a:solidFill>
                  <a:schemeClr val="tx1"/>
                </a:solidFill>
              </a:rPr>
              <a:t>Safonov</a:t>
            </a:r>
            <a:r>
              <a:rPr lang="en-US" sz="3600" dirty="0" smtClean="0">
                <a:solidFill>
                  <a:schemeClr val="tx1"/>
                </a:solidFill>
              </a:rPr>
              <a:t>,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D</a:t>
            </a:r>
            <a:r>
              <a:rPr lang="en-US" sz="3600" dirty="0" smtClean="0">
                <a:solidFill>
                  <a:schemeClr val="tx1"/>
                </a:solidFill>
              </a:rPr>
              <a:t>irector </a:t>
            </a:r>
            <a:r>
              <a:rPr lang="en-US" sz="3600" dirty="0">
                <a:solidFill>
                  <a:schemeClr val="tx1"/>
                </a:solidFill>
              </a:rPr>
              <a:t>of the Center for Environmental Economics and Natural Resources of </a:t>
            </a:r>
            <a:r>
              <a:rPr lang="en-US" sz="3600" dirty="0" smtClean="0">
                <a:solidFill>
                  <a:schemeClr val="tx1"/>
                </a:solidFill>
              </a:rPr>
              <a:t>NRU </a:t>
            </a:r>
            <a:r>
              <a:rPr lang="ru-RU" sz="3600" dirty="0" smtClean="0">
                <a:solidFill>
                  <a:schemeClr val="tx1"/>
                </a:solidFill>
              </a:rPr>
              <a:t>«</a:t>
            </a:r>
            <a:r>
              <a:rPr lang="en-US" sz="3600" dirty="0" smtClean="0">
                <a:solidFill>
                  <a:schemeClr val="tx1"/>
                </a:solidFill>
              </a:rPr>
              <a:t>Higher </a:t>
            </a:r>
            <a:r>
              <a:rPr lang="en-US" sz="3600" dirty="0">
                <a:solidFill>
                  <a:schemeClr val="tx1"/>
                </a:solidFill>
              </a:rPr>
              <a:t>School of </a:t>
            </a:r>
            <a:r>
              <a:rPr lang="en-US" sz="3600" dirty="0" smtClean="0">
                <a:solidFill>
                  <a:schemeClr val="tx1"/>
                </a:solidFill>
              </a:rPr>
              <a:t>Economics</a:t>
            </a:r>
            <a:r>
              <a:rPr lang="ru-RU" sz="3600" dirty="0" smtClean="0">
                <a:solidFill>
                  <a:schemeClr val="tx1"/>
                </a:solidFill>
              </a:rPr>
              <a:t>»</a:t>
            </a:r>
            <a:r>
              <a:rPr lang="en-US" sz="3600" dirty="0" smtClean="0">
                <a:solidFill>
                  <a:schemeClr val="tx1"/>
                </a:solidFill>
              </a:rPr>
              <a:t>  PhD</a:t>
            </a:r>
            <a:r>
              <a:rPr lang="ru-RU" sz="3600" dirty="0" smtClean="0">
                <a:solidFill>
                  <a:schemeClr val="tx1"/>
                </a:solidFill>
              </a:rPr>
              <a:t> (</a:t>
            </a:r>
            <a:r>
              <a:rPr lang="en-US" sz="3600" dirty="0" smtClean="0">
                <a:solidFill>
                  <a:schemeClr val="tx1"/>
                </a:solidFill>
              </a:rPr>
              <a:t>Moscow</a:t>
            </a:r>
            <a:r>
              <a:rPr lang="ru-RU" sz="3600" dirty="0" smtClean="0">
                <a:solidFill>
                  <a:schemeClr val="tx1"/>
                </a:solidFill>
              </a:rPr>
              <a:t>)</a:t>
            </a:r>
            <a:endParaRPr lang="en-US" sz="2900" i="1" dirty="0" smtClean="0">
              <a:solidFill>
                <a:schemeClr val="tx1"/>
              </a:solidFill>
            </a:endParaRPr>
          </a:p>
          <a:p>
            <a:endParaRPr lang="ru-RU" sz="2900" i="1" dirty="0" smtClean="0">
              <a:solidFill>
                <a:schemeClr val="tx1"/>
              </a:solidFill>
            </a:endParaRPr>
          </a:p>
          <a:p>
            <a:r>
              <a:rPr lang="en-US" sz="2900" i="1" dirty="0" smtClean="0">
                <a:solidFill>
                  <a:schemeClr val="tx1"/>
                </a:solidFill>
              </a:rPr>
              <a:t>Council </a:t>
            </a:r>
            <a:r>
              <a:rPr lang="en-US" sz="2900" i="1" dirty="0">
                <a:solidFill>
                  <a:schemeClr val="tx1"/>
                </a:solidFill>
              </a:rPr>
              <a:t>on transition to "green" economy under the President </a:t>
            </a:r>
            <a:r>
              <a:rPr lang="ru-RU" sz="2900" i="1" dirty="0" smtClean="0">
                <a:solidFill>
                  <a:schemeClr val="tx1"/>
                </a:solidFill>
              </a:rPr>
              <a:t>                   </a:t>
            </a:r>
            <a:r>
              <a:rPr lang="en-US" sz="2900" i="1" dirty="0" smtClean="0">
                <a:solidFill>
                  <a:schemeClr val="tx1"/>
                </a:solidFill>
              </a:rPr>
              <a:t>of </a:t>
            </a:r>
            <a:r>
              <a:rPr lang="en-US" sz="2900" i="1" dirty="0">
                <a:solidFill>
                  <a:schemeClr val="tx1"/>
                </a:solidFill>
              </a:rPr>
              <a:t>the Republic of </a:t>
            </a:r>
            <a:r>
              <a:rPr lang="en-US" sz="2900" i="1" dirty="0" smtClean="0">
                <a:solidFill>
                  <a:schemeClr val="tx1"/>
                </a:solidFill>
              </a:rPr>
              <a:t>Kazakhstan, Astana, 4</a:t>
            </a:r>
            <a:r>
              <a:rPr lang="en-US" sz="2900" i="1" baseline="30000" dirty="0" smtClean="0">
                <a:solidFill>
                  <a:schemeClr val="tx1"/>
                </a:solidFill>
              </a:rPr>
              <a:t>th</a:t>
            </a:r>
            <a:r>
              <a:rPr lang="en-US" sz="2900" i="1" dirty="0" smtClean="0">
                <a:solidFill>
                  <a:schemeClr val="tx1"/>
                </a:solidFill>
              </a:rPr>
              <a:t> July 2016</a:t>
            </a:r>
            <a:r>
              <a:rPr lang="ru-RU" sz="2900" i="1" dirty="0" smtClean="0">
                <a:solidFill>
                  <a:schemeClr val="tx1"/>
                </a:solidFill>
              </a:rPr>
              <a:t> </a:t>
            </a:r>
            <a:endParaRPr lang="en-US" sz="2900" i="1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8280920" cy="2019644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Mechanisms </a:t>
            </a:r>
            <a:r>
              <a:rPr lang="en-US" sz="3600" b="1" dirty="0">
                <a:solidFill>
                  <a:srgbClr val="0070C0"/>
                </a:solidFill>
              </a:rPr>
              <a:t>for Paris </a:t>
            </a:r>
            <a:r>
              <a:rPr lang="en-US" sz="3600" b="1" dirty="0" smtClean="0">
                <a:solidFill>
                  <a:srgbClr val="0070C0"/>
                </a:solidFill>
              </a:rPr>
              <a:t>Agreement implementation at </a:t>
            </a:r>
            <a:r>
              <a:rPr lang="en-US" sz="3600" b="1" dirty="0">
                <a:solidFill>
                  <a:srgbClr val="0070C0"/>
                </a:solidFill>
              </a:rPr>
              <a:t>the global level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2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988713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Paris Agreement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6485"/>
            <a:ext cx="7272808" cy="1650437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Climate goal</a:t>
            </a:r>
            <a:r>
              <a:rPr kumimoji="1" lang="ru-RU" altLang="ja-JP" sz="2400" dirty="0" smtClean="0"/>
              <a:t>: </a:t>
            </a:r>
            <a:r>
              <a:rPr kumimoji="1" lang="en-US" altLang="ja-JP" sz="2400" dirty="0" smtClean="0"/>
              <a:t>Limiting </a:t>
            </a:r>
            <a:r>
              <a:rPr kumimoji="1" lang="en-US" altLang="ja-JP" sz="2400" dirty="0"/>
              <a:t>warming to no more than </a:t>
            </a:r>
            <a:r>
              <a:rPr kumimoji="1" lang="ru-RU" altLang="ja-JP" sz="2400" dirty="0" smtClean="0"/>
              <a:t>«</a:t>
            </a:r>
            <a:r>
              <a:rPr kumimoji="1" lang="ru-RU" altLang="ja-JP" sz="2400" dirty="0"/>
              <a:t>2</a:t>
            </a:r>
            <a:r>
              <a:rPr kumimoji="1" lang="ru-RU" altLang="ja-JP" sz="2400" baseline="30000" dirty="0"/>
              <a:t>0</a:t>
            </a:r>
            <a:r>
              <a:rPr kumimoji="1" lang="ru-RU" altLang="ja-JP" sz="2400" dirty="0"/>
              <a:t>С»</a:t>
            </a:r>
            <a:r>
              <a:rPr kumimoji="1" lang="en-US" altLang="ja-JP" sz="2400" dirty="0"/>
              <a:t> </a:t>
            </a:r>
            <a:endParaRPr kumimoji="1" lang="ru-RU" altLang="ja-JP" sz="2400" dirty="0" smtClean="0"/>
          </a:p>
          <a:p>
            <a:r>
              <a:rPr kumimoji="1" lang="en-US" altLang="ja-JP" sz="2400" dirty="0" smtClean="0"/>
              <a:t>Countries </a:t>
            </a:r>
            <a:r>
              <a:rPr kumimoji="1" lang="en-US" altLang="ja-JP" sz="2400" dirty="0"/>
              <a:t>have set </a:t>
            </a:r>
            <a:r>
              <a:rPr kumimoji="1" lang="en-US" altLang="ja-JP" sz="2400" dirty="0" smtClean="0"/>
              <a:t>specific targets on emissions reduction. 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However,</a:t>
            </a:r>
            <a:r>
              <a:rPr kumimoji="1" lang="ru-RU" altLang="ja-JP" sz="2400" dirty="0" smtClean="0">
                <a:solidFill>
                  <a:srgbClr val="0070C0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the overall commitments </a:t>
            </a:r>
            <a:r>
              <a:rPr kumimoji="1" lang="en-US" altLang="ja-JP" sz="2400" dirty="0">
                <a:solidFill>
                  <a:srgbClr val="0070C0"/>
                </a:solidFill>
              </a:rPr>
              <a:t>on 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INDC are </a:t>
            </a:r>
            <a:r>
              <a:rPr kumimoji="1" lang="en-US" altLang="ja-JP" sz="2400" dirty="0">
                <a:solidFill>
                  <a:srgbClr val="0070C0"/>
                </a:solidFill>
              </a:rPr>
              <a:t>likely to lead to </a:t>
            </a:r>
            <a:r>
              <a:rPr kumimoji="1" lang="ru-RU" altLang="ja-JP" sz="2400" dirty="0" smtClean="0">
                <a:solidFill>
                  <a:srgbClr val="0070C0"/>
                </a:solidFill>
              </a:rPr>
              <a:t>3</a:t>
            </a:r>
            <a:r>
              <a:rPr kumimoji="1" lang="ru-RU" altLang="ja-JP" sz="2400" baseline="30000" dirty="0" smtClean="0">
                <a:solidFill>
                  <a:srgbClr val="0070C0"/>
                </a:solidFill>
              </a:rPr>
              <a:t>0</a:t>
            </a:r>
            <a:r>
              <a:rPr kumimoji="1" lang="ru-RU" altLang="ja-JP" sz="2400" dirty="0" smtClean="0">
                <a:solidFill>
                  <a:srgbClr val="0070C0"/>
                </a:solidFill>
              </a:rPr>
              <a:t>С 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and higher</a:t>
            </a:r>
            <a:endParaRPr kumimoji="1" lang="ru-RU" altLang="ja-JP" sz="24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110937"/>
              </p:ext>
            </p:extLst>
          </p:nvPr>
        </p:nvGraphicFramePr>
        <p:xfrm>
          <a:off x="4572000" y="2920056"/>
          <a:ext cx="4478635" cy="2560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2996952"/>
            <a:ext cx="4104456" cy="3812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400" dirty="0" smtClean="0"/>
              <a:t>The UN insists on</a:t>
            </a:r>
            <a:r>
              <a:rPr kumimoji="1" lang="ru-RU" altLang="ja-JP" sz="2400" dirty="0">
                <a:solidFill>
                  <a:prstClr val="black"/>
                </a:solidFill>
              </a:rPr>
              <a:t> «1,5</a:t>
            </a:r>
            <a:r>
              <a:rPr kumimoji="1" lang="ru-RU" altLang="ja-JP" sz="2400" baseline="30000" dirty="0">
                <a:solidFill>
                  <a:prstClr val="black"/>
                </a:solidFill>
              </a:rPr>
              <a:t>0</a:t>
            </a:r>
            <a:r>
              <a:rPr kumimoji="1" lang="ru-RU" altLang="ja-JP" sz="2400" dirty="0">
                <a:solidFill>
                  <a:prstClr val="black"/>
                </a:solidFill>
              </a:rPr>
              <a:t>С</a:t>
            </a:r>
            <a:r>
              <a:rPr kumimoji="1" lang="ru-RU" altLang="ja-JP" sz="2400" dirty="0" smtClean="0">
                <a:solidFill>
                  <a:prstClr val="black"/>
                </a:solidFill>
              </a:rPr>
              <a:t>»</a:t>
            </a:r>
            <a:r>
              <a:rPr kumimoji="1" lang="en-US" altLang="ja-JP" sz="2400" dirty="0" smtClean="0">
                <a:solidFill>
                  <a:prstClr val="black"/>
                </a:solidFill>
              </a:rPr>
              <a:t> scenario</a:t>
            </a:r>
            <a:r>
              <a:rPr kumimoji="1" lang="en-US" altLang="ja-JP" sz="2400" dirty="0">
                <a:solidFill>
                  <a:prstClr val="black"/>
                </a:solidFill>
              </a:rPr>
              <a:t>.</a:t>
            </a:r>
            <a:r>
              <a:rPr kumimoji="1" lang="en-US" altLang="ja-JP" sz="2400" dirty="0" smtClean="0">
                <a:solidFill>
                  <a:prstClr val="black"/>
                </a:solidFill>
              </a:rPr>
              <a:t> The </a:t>
            </a:r>
            <a:r>
              <a:rPr kumimoji="1" lang="en-US" altLang="ja-JP" sz="2400" dirty="0" smtClean="0"/>
              <a:t>reports </a:t>
            </a:r>
            <a:r>
              <a:rPr kumimoji="1" lang="en-US" altLang="ja-JP" sz="2400" dirty="0"/>
              <a:t>are being prepared</a:t>
            </a:r>
            <a:r>
              <a:rPr kumimoji="1" lang="en-US" altLang="ja-JP" sz="2400" dirty="0" smtClean="0">
                <a:solidFill>
                  <a:prstClr val="black"/>
                </a:solidFill>
              </a:rPr>
              <a:t> by </a:t>
            </a:r>
            <a:r>
              <a:rPr kumimoji="1" lang="en-US" altLang="ja-JP" sz="2400" dirty="0" smtClean="0"/>
              <a:t> countries, business, NGOs. 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It will </a:t>
            </a:r>
            <a:r>
              <a:rPr kumimoji="1" lang="en-US" altLang="ja-JP" sz="2400" dirty="0">
                <a:solidFill>
                  <a:srgbClr val="0070C0"/>
                </a:solidFill>
              </a:rPr>
              <a:t>inevitably 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revise the goals in </a:t>
            </a:r>
            <a:r>
              <a:rPr kumimoji="1" lang="en-US" altLang="ja-JP" sz="2400" dirty="0">
                <a:solidFill>
                  <a:srgbClr val="0070C0"/>
                </a:solidFill>
              </a:rPr>
              <a:t>the direction of tightening</a:t>
            </a:r>
            <a:endParaRPr kumimoji="1" lang="ru-RU" altLang="ja-JP" sz="2400" dirty="0" smtClean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1317" y="3364592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>
                <a:solidFill>
                  <a:srgbClr val="0070C0"/>
                </a:solidFill>
              </a:rPr>
              <a:t>Total on INDC</a:t>
            </a:r>
            <a:endParaRPr kumimoji="1" lang="ja-JP" altLang="en-US" sz="11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27905" y="4070738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b="1" dirty="0" smtClean="0">
                <a:solidFill>
                  <a:srgbClr val="FF0000"/>
                </a:solidFill>
              </a:rPr>
              <a:t>Needed goal</a:t>
            </a:r>
            <a:r>
              <a:rPr kumimoji="1" lang="ru-RU" altLang="ja-JP" sz="1100" b="1" dirty="0" smtClean="0">
                <a:solidFill>
                  <a:srgbClr val="FF0000"/>
                </a:solidFill>
              </a:rPr>
              <a:t> -50%</a:t>
            </a:r>
            <a:endParaRPr kumimoji="1" lang="ja-JP" altLang="en-US" sz="11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C:\Documents and Settings\urri\Рабочий стол\0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8" r="30118"/>
          <a:stretch/>
        </p:blipFill>
        <p:spPr bwMode="auto">
          <a:xfrm>
            <a:off x="7771442" y="739213"/>
            <a:ext cx="1193046" cy="183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95536" y="5824924"/>
            <a:ext cx="8527518" cy="984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400" dirty="0" smtClean="0"/>
              <a:t>By </a:t>
            </a:r>
            <a:r>
              <a:rPr kumimoji="1" lang="en-US" altLang="ja-JP" sz="2400" dirty="0"/>
              <a:t>2018, countries should provide a "road </a:t>
            </a:r>
            <a:r>
              <a:rPr kumimoji="1" lang="en-US" altLang="ja-JP" sz="2400" dirty="0" smtClean="0"/>
              <a:t>map” of </a:t>
            </a:r>
            <a:r>
              <a:rPr kumimoji="1" lang="en-US" altLang="ja-JP" sz="2400" dirty="0"/>
              <a:t>objectives </a:t>
            </a:r>
            <a:r>
              <a:rPr kumimoji="1" lang="en-US" altLang="ja-JP" sz="2400" dirty="0" smtClean="0"/>
              <a:t>achievement ( </a:t>
            </a:r>
            <a:r>
              <a:rPr kumimoji="1" lang="en-US" altLang="ja-JP" sz="2400" dirty="0"/>
              <a:t>L</a:t>
            </a:r>
            <a:r>
              <a:rPr kumimoji="1" lang="en-US" altLang="ja-JP" sz="2400" dirty="0" smtClean="0"/>
              <a:t>ow-carbon development strategies)</a:t>
            </a:r>
            <a:endParaRPr kumimoji="1" lang="ru-RU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887914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63081"/>
            <a:ext cx="8229600" cy="884864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Mechanisms </a:t>
            </a:r>
            <a:r>
              <a:rPr kumimoji="1" lang="en-US" altLang="ja-JP" dirty="0"/>
              <a:t>for PA </a:t>
            </a:r>
            <a:r>
              <a:rPr kumimoji="1" lang="ja-JP" altLang="en-US" dirty="0"/>
              <a:t/>
            </a:r>
            <a:br>
              <a:rPr kumimoji="1" lang="ja-JP" altLang="en-US" dirty="0"/>
            </a:br>
            <a:r>
              <a:rPr kumimoji="1" lang="en-US" altLang="ja-JP" dirty="0" smtClean="0"/>
              <a:t> implementation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512" y="1343536"/>
            <a:ext cx="5970656" cy="5179714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2000" dirty="0" smtClean="0"/>
              <a:t>Development of </a:t>
            </a:r>
            <a:r>
              <a:rPr kumimoji="1" lang="en-US" altLang="ja-JP" sz="2000" dirty="0"/>
              <a:t>global low-carbon strategies for economic development</a:t>
            </a:r>
            <a:r>
              <a:rPr kumimoji="1" lang="ru-RU" altLang="ja-JP" sz="2000" dirty="0" smtClean="0"/>
              <a:t> (</a:t>
            </a:r>
            <a:r>
              <a:rPr kumimoji="1" lang="en-US" altLang="ja-JP" sz="2000" dirty="0" smtClean="0"/>
              <a:t>DDPP, World in 2050</a:t>
            </a:r>
            <a:r>
              <a:rPr lang="en-US" altLang="ja-JP" sz="2000" dirty="0" smtClean="0"/>
              <a:t>…) </a:t>
            </a:r>
            <a:r>
              <a:rPr lang="ru-RU" altLang="ja-JP" sz="2000" dirty="0" smtClean="0"/>
              <a:t/>
            </a:r>
            <a:br>
              <a:rPr lang="ru-RU" altLang="ja-JP" sz="2000" dirty="0" smtClean="0"/>
            </a:br>
            <a:r>
              <a:rPr lang="en-US" altLang="ja-JP" sz="2000" dirty="0"/>
              <a:t>and sectoral strategies - energy, industry, transport, etc</a:t>
            </a:r>
            <a:r>
              <a:rPr lang="en-US" altLang="ja-JP" sz="2000" dirty="0" smtClean="0"/>
              <a:t>.</a:t>
            </a:r>
            <a:r>
              <a:rPr lang="ru-RU" altLang="ja-JP" sz="2000" dirty="0" smtClean="0"/>
              <a:t> (</a:t>
            </a:r>
            <a:r>
              <a:rPr lang="en-US" altLang="ja-JP" sz="2000" dirty="0" smtClean="0"/>
              <a:t>IEA</a:t>
            </a:r>
            <a:r>
              <a:rPr lang="ru-RU" altLang="ja-JP" sz="2000" dirty="0" smtClean="0"/>
              <a:t>, </a:t>
            </a:r>
            <a:r>
              <a:rPr lang="en-US" altLang="ja-JP" sz="2000" dirty="0" smtClean="0"/>
              <a:t>OECD</a:t>
            </a:r>
            <a:r>
              <a:rPr lang="ru-RU" altLang="ja-JP" sz="2000" dirty="0" smtClean="0"/>
              <a:t>...)</a:t>
            </a:r>
            <a:r>
              <a:rPr lang="en-GB" altLang="ja-JP" sz="2000" dirty="0" smtClean="0"/>
              <a:t>.</a:t>
            </a:r>
            <a:endParaRPr lang="en-US" altLang="ja-JP" sz="2000" dirty="0" smtClean="0"/>
          </a:p>
          <a:p>
            <a:r>
              <a:rPr kumimoji="1" lang="en-US" altLang="ja-JP" sz="2000" dirty="0">
                <a:solidFill>
                  <a:srgbClr val="0070C0"/>
                </a:solidFill>
              </a:rPr>
              <a:t>R&amp;D investment in low-carbon 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technologies</a:t>
            </a:r>
            <a:r>
              <a:rPr kumimoji="1" lang="ru-RU" altLang="ja-JP" sz="2000" dirty="0" smtClean="0">
                <a:solidFill>
                  <a:srgbClr val="0070C0"/>
                </a:solidFill>
              </a:rPr>
              <a:t>,</a:t>
            </a:r>
            <a:r>
              <a:rPr kumimoji="1" lang="en-US" altLang="ja-JP" sz="2000" dirty="0">
                <a:solidFill>
                  <a:srgbClr val="0070C0"/>
                </a:solidFill>
              </a:rPr>
              <a:t> 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refuse </a:t>
            </a:r>
            <a:r>
              <a:rPr kumimoji="1" lang="en-US" altLang="ja-JP" sz="2000" dirty="0">
                <a:solidFill>
                  <a:srgbClr val="0070C0"/>
                </a:solidFill>
              </a:rPr>
              <a:t>to 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finance the coal projects</a:t>
            </a:r>
            <a:r>
              <a:rPr kumimoji="1" lang="ru-RU" altLang="ja-JP" sz="2000" dirty="0" smtClean="0">
                <a:solidFill>
                  <a:srgbClr val="0070C0"/>
                </a:solidFill>
              </a:rPr>
              <a:t> (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World Bank</a:t>
            </a:r>
            <a:r>
              <a:rPr kumimoji="1" lang="ru-RU" altLang="ja-JP" sz="2000" dirty="0" smtClean="0">
                <a:solidFill>
                  <a:srgbClr val="0070C0"/>
                </a:solidFill>
              </a:rPr>
              <a:t>, 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IFC, EBRD</a:t>
            </a:r>
            <a:r>
              <a:rPr kumimoji="1" lang="ru-RU" altLang="ja-JP" sz="2000" dirty="0" smtClean="0">
                <a:solidFill>
                  <a:srgbClr val="0070C0"/>
                </a:solidFill>
              </a:rPr>
              <a:t>, 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ADB…) </a:t>
            </a:r>
          </a:p>
          <a:p>
            <a:r>
              <a:rPr kumimoji="1" lang="en-US" altLang="ja-JP" sz="2000" dirty="0" smtClean="0"/>
              <a:t>The </a:t>
            </a:r>
            <a:r>
              <a:rPr kumimoji="1" lang="en-US" altLang="ja-JP" sz="2000" dirty="0" err="1" smtClean="0"/>
              <a:t>decarbonization</a:t>
            </a:r>
            <a:r>
              <a:rPr kumimoji="1" lang="en-US" altLang="ja-JP" sz="2000" dirty="0" smtClean="0"/>
              <a:t> portfolio </a:t>
            </a:r>
            <a:r>
              <a:rPr kumimoji="1" lang="en-US" altLang="ja-JP" sz="2000" dirty="0"/>
              <a:t>of </a:t>
            </a:r>
            <a:r>
              <a:rPr kumimoji="1" lang="en-US" altLang="ja-JP" sz="2000" dirty="0" smtClean="0"/>
              <a:t>large investors </a:t>
            </a:r>
            <a:r>
              <a:rPr kumimoji="1" lang="ru-RU" altLang="ja-JP" sz="2000" dirty="0" smtClean="0"/>
              <a:t>(</a:t>
            </a:r>
            <a:r>
              <a:rPr kumimoji="1" lang="en-US" altLang="ja-JP" sz="2000" dirty="0" smtClean="0"/>
              <a:t>UNEP</a:t>
            </a:r>
            <a:r>
              <a:rPr kumimoji="1" lang="ru-RU" altLang="ja-JP" sz="2000" dirty="0" smtClean="0"/>
              <a:t> – </a:t>
            </a:r>
            <a:r>
              <a:rPr kumimoji="1" lang="en-US" altLang="ja-JP" sz="2000" dirty="0" smtClean="0"/>
              <a:t>Portfolio Decarbonization </a:t>
            </a:r>
            <a:r>
              <a:rPr kumimoji="1" lang="ru-RU" altLang="ja-JP" sz="2000" dirty="0" smtClean="0"/>
              <a:t/>
            </a:r>
            <a:br>
              <a:rPr kumimoji="1" lang="ru-RU" altLang="ja-JP" sz="2000" dirty="0" smtClean="0"/>
            </a:br>
            <a:r>
              <a:rPr kumimoji="1" lang="en-US" altLang="ja-JP" sz="2000" dirty="0" smtClean="0"/>
              <a:t>Coalition</a:t>
            </a:r>
            <a:r>
              <a:rPr kumimoji="1" lang="ru-RU" altLang="ja-JP" sz="2000" dirty="0" smtClean="0"/>
              <a:t>, </a:t>
            </a:r>
            <a:r>
              <a:rPr kumimoji="1" lang="en-US" altLang="ja-JP" sz="2000" dirty="0"/>
              <a:t>Government Pension Fund of </a:t>
            </a:r>
            <a:r>
              <a:rPr kumimoji="1" lang="en-US" altLang="ja-JP" sz="2000" dirty="0" smtClean="0"/>
              <a:t>Norway</a:t>
            </a:r>
            <a:r>
              <a:rPr kumimoji="1" lang="ru-RU" altLang="ja-JP" sz="2000" dirty="0" smtClean="0"/>
              <a:t>...</a:t>
            </a:r>
            <a:r>
              <a:rPr kumimoji="1" lang="en-US" altLang="ja-JP" sz="2000" dirty="0" smtClean="0"/>
              <a:t>)</a:t>
            </a:r>
          </a:p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Expansion </a:t>
            </a:r>
            <a:r>
              <a:rPr kumimoji="1" lang="en-US" altLang="ja-JP" sz="2000" dirty="0">
                <a:solidFill>
                  <a:srgbClr val="0070C0"/>
                </a:solidFill>
              </a:rPr>
              <a:t>/ Globalization carbon markets, the introduction of a carbon price (taxes, etc.).</a:t>
            </a:r>
            <a:endParaRPr kumimoji="1" lang="ru-RU" altLang="ja-JP" sz="2000" dirty="0">
              <a:solidFill>
                <a:srgbClr val="0070C0"/>
              </a:solidFill>
            </a:endParaRPr>
          </a:p>
          <a:p>
            <a:r>
              <a:rPr kumimoji="1" lang="en-US" altLang="ja-JP" sz="2000" dirty="0" smtClean="0"/>
              <a:t>Mechanism </a:t>
            </a:r>
            <a:r>
              <a:rPr kumimoji="1" lang="en-US" altLang="ja-JP" sz="2000" dirty="0"/>
              <a:t>of Sustainable Development</a:t>
            </a:r>
            <a:r>
              <a:rPr kumimoji="1" lang="ru-RU" altLang="ja-JP" sz="2000" dirty="0" smtClean="0"/>
              <a:t> (</a:t>
            </a:r>
            <a:r>
              <a:rPr kumimoji="1" lang="en-US" altLang="ja-JP" sz="2000" dirty="0" smtClean="0"/>
              <a:t>art</a:t>
            </a:r>
            <a:r>
              <a:rPr kumimoji="1" lang="ru-RU" altLang="ja-JP" sz="2000" dirty="0" smtClean="0"/>
              <a:t>. 3 </a:t>
            </a:r>
            <a:r>
              <a:rPr kumimoji="1" lang="en-US" altLang="ja-JP" sz="2000" dirty="0" smtClean="0"/>
              <a:t>PA</a:t>
            </a:r>
            <a:r>
              <a:rPr kumimoji="1" lang="ru-RU" altLang="ja-JP" sz="2000" dirty="0" smtClean="0"/>
              <a:t>):</a:t>
            </a:r>
          </a:p>
          <a:p>
            <a:pPr lvl="1"/>
            <a:r>
              <a:rPr kumimoji="1" lang="en-US" altLang="ja-JP" sz="1600" dirty="0" smtClean="0"/>
              <a:t>Based </a:t>
            </a:r>
            <a:r>
              <a:rPr kumimoji="1" lang="en-US" altLang="ja-JP" sz="1600" dirty="0"/>
              <a:t>on the project mechanisms of the Kyoto Protocol</a:t>
            </a:r>
            <a:endParaRPr kumimoji="1" lang="ru-RU" altLang="ja-JP" sz="1600" dirty="0" smtClean="0"/>
          </a:p>
          <a:p>
            <a:pPr lvl="1"/>
            <a:r>
              <a:rPr kumimoji="1" lang="en-US" altLang="ja-JP" sz="1600" dirty="0" smtClean="0"/>
              <a:t>Has not </a:t>
            </a:r>
            <a:r>
              <a:rPr kumimoji="1" lang="en-US" altLang="ja-JP" sz="1600" dirty="0"/>
              <a:t>yet developed</a:t>
            </a:r>
            <a:r>
              <a:rPr kumimoji="1" lang="ru-RU" altLang="ja-JP" sz="1600" dirty="0" smtClean="0"/>
              <a:t>,</a:t>
            </a:r>
            <a:r>
              <a:rPr kumimoji="1" lang="en-US" altLang="ja-JP" sz="1600" dirty="0"/>
              <a:t> requires the participation of the </a:t>
            </a:r>
            <a:r>
              <a:rPr kumimoji="1" lang="en-US" altLang="ja-JP" sz="1600" dirty="0" smtClean="0"/>
              <a:t>RK</a:t>
            </a:r>
            <a:endParaRPr kumimoji="1" lang="ru-RU" altLang="ja-JP" sz="1600" dirty="0" smtClean="0"/>
          </a:p>
          <a:p>
            <a:pPr lvl="1"/>
            <a:r>
              <a:rPr kumimoji="1" lang="en-US" altLang="ja-JP" sz="1600" dirty="0" smtClean="0"/>
              <a:t>The Japanese </a:t>
            </a:r>
            <a:r>
              <a:rPr kumimoji="1" lang="en-US" altLang="ja-JP" sz="1600" dirty="0"/>
              <a:t>government has been </a:t>
            </a:r>
            <a:r>
              <a:rPr kumimoji="1" lang="en-US" altLang="ja-JP" sz="1600" dirty="0" smtClean="0"/>
              <a:t>proposing the </a:t>
            </a:r>
            <a:r>
              <a:rPr kumimoji="1" lang="en-US" altLang="ja-JP" sz="1600" dirty="0"/>
              <a:t>Joint Crediting Mechanism (JCM), </a:t>
            </a:r>
            <a:endParaRPr kumimoji="1" lang="en-US" altLang="ja-JP" sz="1600" dirty="0" smtClean="0"/>
          </a:p>
          <a:p>
            <a:pPr lvl="1"/>
            <a:endParaRPr kumimoji="1" lang="ja-JP" altLang="en-US" sz="1600" dirty="0"/>
          </a:p>
        </p:txBody>
      </p:sp>
      <p:grpSp>
        <p:nvGrpSpPr>
          <p:cNvPr id="9" name="Group 8"/>
          <p:cNvGrpSpPr/>
          <p:nvPr/>
        </p:nvGrpSpPr>
        <p:grpSpPr>
          <a:xfrm>
            <a:off x="6387322" y="4463615"/>
            <a:ext cx="2640294" cy="1750417"/>
            <a:chOff x="6444208" y="4946218"/>
            <a:chExt cx="2640294" cy="1750417"/>
          </a:xfrm>
        </p:grpSpPr>
        <p:sp>
          <p:nvSpPr>
            <p:cNvPr id="8" name="Rectangle 7"/>
            <p:cNvSpPr/>
            <p:nvPr/>
          </p:nvSpPr>
          <p:spPr>
            <a:xfrm>
              <a:off x="6444208" y="4946218"/>
              <a:ext cx="2619110" cy="17504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Рисунок 3" descr="Image"/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5157192"/>
              <a:ext cx="2640294" cy="15263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6444208" y="4946218"/>
              <a:ext cx="26402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000" b="1" dirty="0" smtClean="0"/>
                <a:t>Carbon </a:t>
              </a:r>
              <a:r>
                <a:rPr kumimoji="1" lang="en-US" altLang="ja-JP" sz="1000" b="1" dirty="0"/>
                <a:t>Markets of the World</a:t>
              </a:r>
              <a:endParaRPr kumimoji="1" lang="ja-JP" altLang="en-US" sz="1000" b="1" dirty="0"/>
            </a:p>
          </p:txBody>
        </p:sp>
      </p:grpSp>
      <p:pic>
        <p:nvPicPr>
          <p:cNvPr id="1028" name="Picture 4" descr="http://static1.squarespace.com/static/54ff9c5ce4b0a53decccfb4c/t/55108bade4b054c2c84d6949/1441722299015/?format=1500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361" y="3344820"/>
            <a:ext cx="2994587" cy="79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300192" y="1140206"/>
            <a:ext cx="2760538" cy="1951340"/>
            <a:chOff x="6300192" y="1140206"/>
            <a:chExt cx="2760538" cy="1951340"/>
          </a:xfrm>
        </p:grpSpPr>
        <p:sp>
          <p:nvSpPr>
            <p:cNvPr id="11" name="Rectangle 10"/>
            <p:cNvSpPr/>
            <p:nvPr/>
          </p:nvSpPr>
          <p:spPr>
            <a:xfrm>
              <a:off x="6300192" y="1140206"/>
              <a:ext cx="2706240" cy="19513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6138" y="1412776"/>
              <a:ext cx="2640294" cy="1678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6420436" y="1140206"/>
              <a:ext cx="26402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000" b="1" dirty="0"/>
                <a:t>D</a:t>
              </a:r>
              <a:r>
                <a:rPr kumimoji="1" lang="en-US" altLang="ja-JP" sz="1000" b="1" dirty="0" smtClean="0"/>
                <a:t>ecarbonisation </a:t>
              </a:r>
              <a:r>
                <a:rPr kumimoji="1" lang="en-US" altLang="ja-JP" sz="1000" b="1" dirty="0"/>
                <a:t>strategy of </a:t>
              </a:r>
              <a:r>
                <a:rPr kumimoji="1" lang="en-US" altLang="ja-JP" sz="1000" b="1" dirty="0" smtClean="0"/>
                <a:t>the economy </a:t>
              </a:r>
              <a:r>
                <a:rPr kumimoji="1" lang="ru-RU" altLang="ja-JP" sz="1000" b="1" dirty="0" smtClean="0"/>
                <a:t> </a:t>
              </a:r>
              <a:endParaRPr kumimoji="1" lang="ja-JP" altLang="en-US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96075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563072" cy="1143000"/>
          </a:xfrm>
        </p:spPr>
        <p:txBody>
          <a:bodyPr/>
          <a:lstStyle/>
          <a:p>
            <a:r>
              <a:rPr kumimoji="1" lang="en-US" altLang="ja-JP" dirty="0" smtClean="0"/>
              <a:t>Japan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484784"/>
            <a:ext cx="5426086" cy="5373216"/>
          </a:xfrm>
        </p:spPr>
        <p:txBody>
          <a:bodyPr>
            <a:normAutofit fontScale="62500" lnSpcReduction="20000"/>
          </a:bodyPr>
          <a:lstStyle/>
          <a:p>
            <a:r>
              <a:rPr kumimoji="1" lang="en-US" altLang="ja-JP" dirty="0" smtClean="0"/>
              <a:t>Overachieved the reduction commitments </a:t>
            </a:r>
            <a:r>
              <a:rPr kumimoji="1" lang="en-US" altLang="ja-JP" dirty="0"/>
              <a:t>under the Kyoto Protocol by using the carbon </a:t>
            </a:r>
            <a:r>
              <a:rPr kumimoji="1" lang="en-US" altLang="ja-JP" dirty="0" smtClean="0"/>
              <a:t>market</a:t>
            </a:r>
          </a:p>
          <a:p>
            <a:r>
              <a:rPr kumimoji="1" lang="en-US" altLang="ja-JP" dirty="0" smtClean="0">
                <a:solidFill>
                  <a:srgbClr val="0070C0"/>
                </a:solidFill>
              </a:rPr>
              <a:t>Have an active </a:t>
            </a:r>
            <a:r>
              <a:rPr kumimoji="1" lang="en-US" altLang="ja-JP" dirty="0">
                <a:solidFill>
                  <a:srgbClr val="0070C0"/>
                </a:solidFill>
              </a:rPr>
              <a:t>policy of low-carbon development:</a:t>
            </a:r>
            <a:r>
              <a:rPr kumimoji="1" lang="ru-RU" altLang="ja-JP" dirty="0" smtClean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kumimoji="1" lang="en-US" altLang="ja-JP" dirty="0" smtClean="0">
                <a:solidFill>
                  <a:srgbClr val="0070C0"/>
                </a:solidFill>
              </a:rPr>
              <a:t>targets for RES</a:t>
            </a:r>
            <a:r>
              <a:rPr kumimoji="1" lang="ru-RU" altLang="ja-JP" dirty="0" smtClean="0">
                <a:solidFill>
                  <a:srgbClr val="0070C0"/>
                </a:solidFill>
              </a:rPr>
              <a:t> </a:t>
            </a:r>
            <a:r>
              <a:rPr kumimoji="1" lang="en-US" altLang="ja-JP" dirty="0" smtClean="0">
                <a:solidFill>
                  <a:srgbClr val="0070C0"/>
                </a:solidFill>
              </a:rPr>
              <a:t>and</a:t>
            </a:r>
            <a:r>
              <a:rPr kumimoji="1" lang="ru-RU" altLang="ja-JP" dirty="0" smtClean="0">
                <a:solidFill>
                  <a:srgbClr val="0070C0"/>
                </a:solidFill>
              </a:rPr>
              <a:t> </a:t>
            </a:r>
            <a:r>
              <a:rPr kumimoji="1" lang="en-US" altLang="ja-JP" dirty="0" smtClean="0">
                <a:solidFill>
                  <a:srgbClr val="0070C0"/>
                </a:solidFill>
              </a:rPr>
              <a:t>NPP</a:t>
            </a:r>
            <a:r>
              <a:rPr kumimoji="1" lang="ru-RU" altLang="ja-JP" dirty="0" smtClean="0">
                <a:solidFill>
                  <a:srgbClr val="0070C0"/>
                </a:solidFill>
              </a:rPr>
              <a:t>: 44% </a:t>
            </a:r>
            <a:r>
              <a:rPr kumimoji="1" lang="en-US" altLang="ja-JP" dirty="0" smtClean="0">
                <a:solidFill>
                  <a:srgbClr val="0070C0"/>
                </a:solidFill>
              </a:rPr>
              <a:t>by</a:t>
            </a:r>
            <a:r>
              <a:rPr kumimoji="1" lang="ru-RU" altLang="ja-JP" dirty="0" smtClean="0">
                <a:solidFill>
                  <a:srgbClr val="0070C0"/>
                </a:solidFill>
              </a:rPr>
              <a:t> 2030 </a:t>
            </a:r>
          </a:p>
          <a:p>
            <a:pPr lvl="1"/>
            <a:r>
              <a:rPr kumimoji="1" lang="en-US" altLang="ja-JP" dirty="0" smtClean="0">
                <a:solidFill>
                  <a:srgbClr val="0070C0"/>
                </a:solidFill>
              </a:rPr>
              <a:t>Forests accounting</a:t>
            </a:r>
            <a:r>
              <a:rPr kumimoji="1" lang="ru-RU" altLang="ja-JP" dirty="0" smtClean="0">
                <a:solidFill>
                  <a:srgbClr val="0070C0"/>
                </a:solidFill>
              </a:rPr>
              <a:t>: </a:t>
            </a:r>
            <a:r>
              <a:rPr kumimoji="1" lang="en-US" altLang="ja-JP" dirty="0" smtClean="0">
                <a:solidFill>
                  <a:srgbClr val="0070C0"/>
                </a:solidFill>
              </a:rPr>
              <a:t>absorbing </a:t>
            </a:r>
            <a:r>
              <a:rPr kumimoji="1" lang="en-US" altLang="ja-JP" dirty="0">
                <a:solidFill>
                  <a:srgbClr val="0070C0"/>
                </a:solidFill>
              </a:rPr>
              <a:t>capacity </a:t>
            </a:r>
            <a:r>
              <a:rPr kumimoji="1" lang="ru-RU" altLang="ja-JP" dirty="0" smtClean="0">
                <a:solidFill>
                  <a:srgbClr val="0070C0"/>
                </a:solidFill>
              </a:rPr>
              <a:t>65-80 </a:t>
            </a:r>
            <a:r>
              <a:rPr kumimoji="1" lang="en-US" altLang="ja-JP" dirty="0" smtClean="0">
                <a:solidFill>
                  <a:srgbClr val="0070C0"/>
                </a:solidFill>
              </a:rPr>
              <a:t>million tons of</a:t>
            </a:r>
            <a:r>
              <a:rPr kumimoji="1" lang="ru-RU" altLang="ja-JP" dirty="0" smtClean="0">
                <a:solidFill>
                  <a:srgbClr val="0070C0"/>
                </a:solidFill>
              </a:rPr>
              <a:t> СО2 </a:t>
            </a:r>
            <a:r>
              <a:rPr kumimoji="1" lang="en-US" altLang="ja-JP" dirty="0" smtClean="0">
                <a:solidFill>
                  <a:srgbClr val="0070C0"/>
                </a:solidFill>
              </a:rPr>
              <a:t>per year</a:t>
            </a:r>
            <a:endParaRPr kumimoji="1" lang="ru-RU" altLang="ja-JP" dirty="0" smtClean="0">
              <a:solidFill>
                <a:srgbClr val="0070C0"/>
              </a:solidFill>
            </a:endParaRPr>
          </a:p>
          <a:p>
            <a:r>
              <a:rPr kumimoji="1" lang="en-US" altLang="ja-JP" dirty="0" smtClean="0"/>
              <a:t>Developed</a:t>
            </a:r>
            <a:r>
              <a:rPr kumimoji="1" lang="ru-RU" altLang="ja-JP" dirty="0" smtClean="0"/>
              <a:t> </a:t>
            </a:r>
            <a:r>
              <a:rPr kumimoji="1" lang="en-US" altLang="ja-JP" dirty="0" smtClean="0"/>
              <a:t>the</a:t>
            </a:r>
            <a:r>
              <a:rPr kumimoji="1" lang="ru-RU" altLang="ja-JP" dirty="0" smtClean="0"/>
              <a:t> </a:t>
            </a:r>
            <a:r>
              <a:rPr kumimoji="1" lang="en-US" altLang="ja-JP" dirty="0" smtClean="0"/>
              <a:t>JCM</a:t>
            </a:r>
            <a:r>
              <a:rPr kumimoji="1" lang="ru-RU" altLang="ja-JP" dirty="0" smtClean="0"/>
              <a:t>:</a:t>
            </a:r>
          </a:p>
          <a:p>
            <a:pPr lvl="1"/>
            <a:r>
              <a:rPr kumimoji="1" lang="en-US" altLang="ja-JP" dirty="0"/>
              <a:t>agreements with 16 </a:t>
            </a:r>
            <a:r>
              <a:rPr kumimoji="1" lang="en-US" altLang="ja-JP" dirty="0" smtClean="0"/>
              <a:t>countries</a:t>
            </a:r>
            <a:r>
              <a:rPr kumimoji="1" lang="ru-RU" altLang="ja-JP" dirty="0" smtClean="0"/>
              <a:t>, </a:t>
            </a:r>
          </a:p>
          <a:p>
            <a:pPr lvl="1"/>
            <a:r>
              <a:rPr kumimoji="1" lang="en-US" altLang="ja-JP" dirty="0" smtClean="0"/>
              <a:t>buys </a:t>
            </a:r>
            <a:r>
              <a:rPr kumimoji="1" lang="en-US" altLang="ja-JP" dirty="0"/>
              <a:t>the 50-100 million tons of CO2 per year</a:t>
            </a:r>
            <a:endParaRPr kumimoji="1" lang="ru-RU" altLang="ja-JP" dirty="0" smtClean="0"/>
          </a:p>
          <a:p>
            <a:r>
              <a:rPr kumimoji="1" lang="en-US" altLang="ja-JP" dirty="0" smtClean="0">
                <a:solidFill>
                  <a:srgbClr val="0070C0"/>
                </a:solidFill>
              </a:rPr>
              <a:t>Functioning market </a:t>
            </a:r>
            <a:r>
              <a:rPr kumimoji="1" lang="en-US" altLang="ja-JP" dirty="0">
                <a:solidFill>
                  <a:srgbClr val="0070C0"/>
                </a:solidFill>
              </a:rPr>
              <a:t>for CO2 emission quotas in the urban district of </a:t>
            </a:r>
            <a:r>
              <a:rPr kumimoji="1" lang="en-US" altLang="ja-JP" dirty="0" smtClean="0">
                <a:solidFill>
                  <a:srgbClr val="0070C0"/>
                </a:solidFill>
              </a:rPr>
              <a:t>Tokyo: </a:t>
            </a:r>
            <a:endParaRPr kumimoji="1" lang="ru-RU" altLang="ja-JP" dirty="0" smtClean="0">
              <a:solidFill>
                <a:srgbClr val="0070C0"/>
              </a:solidFill>
            </a:endParaRPr>
          </a:p>
          <a:p>
            <a:pPr lvl="1"/>
            <a:r>
              <a:rPr kumimoji="1" lang="en-US" altLang="ja-JP" dirty="0" smtClean="0">
                <a:solidFill>
                  <a:srgbClr val="0070C0"/>
                </a:solidFill>
              </a:rPr>
              <a:t>Overachieving </a:t>
            </a:r>
            <a:r>
              <a:rPr kumimoji="1" lang="en-US" altLang="ja-JP" dirty="0">
                <a:solidFill>
                  <a:srgbClr val="0070C0"/>
                </a:solidFill>
              </a:rPr>
              <a:t>the plan </a:t>
            </a:r>
            <a:r>
              <a:rPr kumimoji="1" lang="ru-RU" altLang="ja-JP" dirty="0" smtClean="0">
                <a:solidFill>
                  <a:srgbClr val="0070C0"/>
                </a:solidFill>
              </a:rPr>
              <a:t>: </a:t>
            </a:r>
            <a:r>
              <a:rPr kumimoji="1" lang="en-US" altLang="ja-JP" dirty="0" smtClean="0">
                <a:solidFill>
                  <a:srgbClr val="0070C0"/>
                </a:solidFill>
              </a:rPr>
              <a:t>emissions was reduced by </a:t>
            </a:r>
            <a:r>
              <a:rPr kumimoji="1" lang="ru-RU" altLang="ja-JP" dirty="0" smtClean="0">
                <a:solidFill>
                  <a:srgbClr val="0070C0"/>
                </a:solidFill>
              </a:rPr>
              <a:t>25% </a:t>
            </a:r>
            <a:r>
              <a:rPr kumimoji="1" lang="en-US" altLang="ja-JP" dirty="0" smtClean="0">
                <a:solidFill>
                  <a:srgbClr val="0070C0"/>
                </a:solidFill>
              </a:rPr>
              <a:t>in</a:t>
            </a:r>
            <a:r>
              <a:rPr kumimoji="1" lang="ru-RU" altLang="ja-JP" dirty="0" smtClean="0">
                <a:solidFill>
                  <a:srgbClr val="0070C0"/>
                </a:solidFill>
              </a:rPr>
              <a:t> 2015 </a:t>
            </a:r>
            <a:r>
              <a:rPr kumimoji="1" lang="en-US" altLang="ja-JP" dirty="0" smtClean="0">
                <a:solidFill>
                  <a:srgbClr val="0070C0"/>
                </a:solidFill>
              </a:rPr>
              <a:t>instead of </a:t>
            </a:r>
            <a:r>
              <a:rPr kumimoji="1" lang="ru-RU" altLang="ja-JP" dirty="0" smtClean="0">
                <a:solidFill>
                  <a:srgbClr val="0070C0"/>
                </a:solidFill>
              </a:rPr>
              <a:t>2020 </a:t>
            </a:r>
          </a:p>
          <a:p>
            <a:pPr lvl="1"/>
            <a:r>
              <a:rPr kumimoji="1" lang="en-US" altLang="ja-JP" dirty="0" smtClean="0">
                <a:solidFill>
                  <a:srgbClr val="0070C0"/>
                </a:solidFill>
              </a:rPr>
              <a:t>The goal </a:t>
            </a:r>
            <a:r>
              <a:rPr kumimoji="1" lang="ru-RU" altLang="ja-JP" dirty="0" smtClean="0">
                <a:solidFill>
                  <a:srgbClr val="0070C0"/>
                </a:solidFill>
              </a:rPr>
              <a:t> </a:t>
            </a:r>
            <a:r>
              <a:rPr kumimoji="1" lang="ru-RU" altLang="ja-JP" dirty="0">
                <a:solidFill>
                  <a:srgbClr val="0070C0"/>
                </a:solidFill>
              </a:rPr>
              <a:t>-30</a:t>
            </a:r>
            <a:r>
              <a:rPr kumimoji="1" lang="ru-RU" altLang="ja-JP" dirty="0" smtClean="0">
                <a:solidFill>
                  <a:srgbClr val="0070C0"/>
                </a:solidFill>
              </a:rPr>
              <a:t>% </a:t>
            </a:r>
            <a:r>
              <a:rPr kumimoji="1" lang="en-US" altLang="ja-JP" dirty="0" smtClean="0">
                <a:solidFill>
                  <a:srgbClr val="0070C0"/>
                </a:solidFill>
              </a:rPr>
              <a:t>by</a:t>
            </a:r>
            <a:r>
              <a:rPr kumimoji="1" lang="ru-RU" altLang="ja-JP" dirty="0" smtClean="0">
                <a:solidFill>
                  <a:srgbClr val="0070C0"/>
                </a:solidFill>
              </a:rPr>
              <a:t> 2030  </a:t>
            </a:r>
          </a:p>
          <a:p>
            <a:pPr lvl="1"/>
            <a:r>
              <a:rPr kumimoji="1" lang="en-US" altLang="ja-JP" dirty="0">
                <a:solidFill>
                  <a:srgbClr val="0070C0"/>
                </a:solidFill>
              </a:rPr>
              <a:t>P</a:t>
            </a:r>
            <a:r>
              <a:rPr kumimoji="1" lang="en-US" altLang="ja-JP" dirty="0" smtClean="0">
                <a:solidFill>
                  <a:srgbClr val="0070C0"/>
                </a:solidFill>
              </a:rPr>
              <a:t>rice </a:t>
            </a:r>
            <a:r>
              <a:rPr kumimoji="1" lang="en-US" altLang="ja-JP" dirty="0">
                <a:solidFill>
                  <a:srgbClr val="0070C0"/>
                </a:solidFill>
              </a:rPr>
              <a:t>of the quota reaches $ 100 per ton of </a:t>
            </a:r>
            <a:r>
              <a:rPr kumimoji="1" lang="en-US" altLang="ja-JP" dirty="0" smtClean="0">
                <a:solidFill>
                  <a:srgbClr val="0070C0"/>
                </a:solidFill>
              </a:rPr>
              <a:t>CO2</a:t>
            </a:r>
            <a:endParaRPr kumimoji="1" lang="ru-RU" altLang="ja-JP" dirty="0" smtClean="0">
              <a:solidFill>
                <a:srgbClr val="0070C0"/>
              </a:solidFill>
            </a:endParaRPr>
          </a:p>
          <a:p>
            <a:r>
              <a:rPr kumimoji="1" lang="en-US" altLang="ja-JP" dirty="0" smtClean="0"/>
              <a:t>There is a consideration of creating the national carbon market</a:t>
            </a:r>
            <a:endParaRPr kumimoji="1" lang="ja-JP" alt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8041821"/>
              </p:ext>
            </p:extLst>
          </p:nvPr>
        </p:nvGraphicFramePr>
        <p:xfrm>
          <a:off x="5508103" y="1349954"/>
          <a:ext cx="3528392" cy="2658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590" y="4437112"/>
            <a:ext cx="3502905" cy="21517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8144" y="1484784"/>
            <a:ext cx="3148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b="1" dirty="0" smtClean="0"/>
              <a:t>Emissions </a:t>
            </a:r>
            <a:r>
              <a:rPr kumimoji="1" lang="en-US" altLang="ja-JP" sz="1200" b="1" dirty="0"/>
              <a:t>in </a:t>
            </a:r>
            <a:r>
              <a:rPr kumimoji="1" lang="en-US" altLang="ja-JP" sz="1200" b="1" dirty="0" smtClean="0"/>
              <a:t>Japan, </a:t>
            </a:r>
            <a:r>
              <a:rPr kumimoji="1" lang="en-US" altLang="ja-JP" sz="1200" b="1" dirty="0"/>
              <a:t>million tons of </a:t>
            </a:r>
            <a:r>
              <a:rPr kumimoji="1" lang="en-US" altLang="ja-JP" sz="1200" b="1" dirty="0" smtClean="0"/>
              <a:t>CO2-eq.</a:t>
            </a:r>
            <a:endParaRPr kumimoji="1" lang="ja-JP" alt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33590" y="4160113"/>
            <a:ext cx="3483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100" b="1" dirty="0" smtClean="0"/>
              <a:t>Tokyo’s </a:t>
            </a:r>
            <a:r>
              <a:rPr kumimoji="1" lang="en-US" altLang="ja-JP" sz="1100" b="1" dirty="0"/>
              <a:t>carbon market</a:t>
            </a:r>
            <a:r>
              <a:rPr kumimoji="1" lang="ru-RU" altLang="ja-JP" sz="1100" b="1" dirty="0" smtClean="0"/>
              <a:t>: </a:t>
            </a:r>
            <a:r>
              <a:rPr kumimoji="1" lang="en-US" altLang="ja-JP" sz="1100" b="1" dirty="0" smtClean="0"/>
              <a:t>emissions reduction</a:t>
            </a:r>
            <a:endParaRPr kumimoji="1" lang="ja-JP" altLang="en-US" sz="1100" b="1" dirty="0"/>
          </a:p>
        </p:txBody>
      </p:sp>
      <p:pic>
        <p:nvPicPr>
          <p:cNvPr id="2050" name="Picture 2" descr="Картинки по запросу япо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5776"/>
            <a:ext cx="1359539" cy="90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51680" y="469448"/>
            <a:ext cx="3574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b="1" dirty="0" smtClean="0">
                <a:solidFill>
                  <a:srgbClr val="FF0000"/>
                </a:solidFill>
              </a:rPr>
              <a:t>In 2015, consumption of oil products </a:t>
            </a:r>
            <a:r>
              <a:rPr kumimoji="1" lang="en-US" altLang="ja-JP" sz="1400" b="1" dirty="0">
                <a:solidFill>
                  <a:srgbClr val="FF0000"/>
                </a:solidFill>
              </a:rPr>
              <a:t>by t</a:t>
            </a:r>
            <a:r>
              <a:rPr kumimoji="1" lang="en-US" altLang="ja-JP" sz="1400" b="1" dirty="0" smtClean="0">
                <a:solidFill>
                  <a:srgbClr val="FF0000"/>
                </a:solidFill>
              </a:rPr>
              <a:t>ransport sector has decreased by 2,5%!</a:t>
            </a:r>
            <a:endParaRPr kumimoji="1" lang="en-US" altLang="ja-JP" sz="1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521723"/>
            <a:ext cx="187886" cy="26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17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885" y="265212"/>
            <a:ext cx="6371211" cy="1143000"/>
          </a:xfrm>
        </p:spPr>
        <p:txBody>
          <a:bodyPr/>
          <a:lstStyle/>
          <a:p>
            <a:r>
              <a:rPr kumimoji="1" lang="en-US" altLang="ja-JP" dirty="0" smtClean="0"/>
              <a:t>China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520335"/>
            <a:ext cx="4824536" cy="4923147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ja-JP" dirty="0" smtClean="0"/>
              <a:t>China </a:t>
            </a:r>
            <a:r>
              <a:rPr kumimoji="1" lang="en-US" altLang="ja-JP" dirty="0"/>
              <a:t>ranked as world's largest emitter of carbon dioxide;</a:t>
            </a:r>
            <a:r>
              <a:rPr kumimoji="1" lang="ru-RU" altLang="ja-JP" dirty="0" smtClean="0"/>
              <a:t> </a:t>
            </a:r>
            <a:r>
              <a:rPr kumimoji="1" lang="en-US" altLang="ja-JP" dirty="0"/>
              <a:t>emissions </a:t>
            </a:r>
            <a:r>
              <a:rPr kumimoji="1" lang="en-US" altLang="ja-JP" dirty="0" smtClean="0"/>
              <a:t>peak </a:t>
            </a:r>
            <a:r>
              <a:rPr kumimoji="1" lang="en-US" altLang="ja-JP" dirty="0"/>
              <a:t>i</a:t>
            </a:r>
            <a:r>
              <a:rPr kumimoji="1" lang="en-US" altLang="ja-JP" dirty="0" smtClean="0"/>
              <a:t>n </a:t>
            </a:r>
            <a:r>
              <a:rPr kumimoji="1" lang="ru-RU" altLang="ja-JP" dirty="0" smtClean="0"/>
              <a:t>2020 </a:t>
            </a:r>
            <a:endParaRPr kumimoji="1" lang="en-US" altLang="ja-JP" dirty="0" smtClean="0"/>
          </a:p>
          <a:p>
            <a:r>
              <a:rPr kumimoji="1" lang="ru-RU" altLang="ja-JP" dirty="0" smtClean="0"/>
              <a:t>- </a:t>
            </a:r>
            <a:r>
              <a:rPr kumimoji="1" lang="en-US" altLang="ja-JP" dirty="0" smtClean="0">
                <a:solidFill>
                  <a:srgbClr val="0070C0"/>
                </a:solidFill>
              </a:rPr>
              <a:t>RES and</a:t>
            </a:r>
            <a:r>
              <a:rPr kumimoji="1" lang="ru-RU" altLang="ja-JP" dirty="0" smtClean="0">
                <a:solidFill>
                  <a:srgbClr val="0070C0"/>
                </a:solidFill>
              </a:rPr>
              <a:t> </a:t>
            </a:r>
            <a:r>
              <a:rPr kumimoji="1" lang="en-US" altLang="ja-JP" dirty="0" smtClean="0">
                <a:solidFill>
                  <a:srgbClr val="0070C0"/>
                </a:solidFill>
              </a:rPr>
              <a:t>coal</a:t>
            </a:r>
            <a:r>
              <a:rPr kumimoji="1" lang="ru-RU" altLang="ja-JP" dirty="0" smtClean="0">
                <a:solidFill>
                  <a:srgbClr val="0070C0"/>
                </a:solidFill>
              </a:rPr>
              <a:t>:</a:t>
            </a:r>
            <a:endParaRPr kumimoji="1" lang="en-US" altLang="ja-JP" dirty="0" smtClean="0">
              <a:solidFill>
                <a:srgbClr val="0070C0"/>
              </a:solidFill>
            </a:endParaRPr>
          </a:p>
          <a:p>
            <a:pPr lvl="1"/>
            <a:r>
              <a:rPr kumimoji="1" lang="en-US" altLang="ja-JP" dirty="0">
                <a:solidFill>
                  <a:srgbClr val="0070C0"/>
                </a:solidFill>
              </a:rPr>
              <a:t>In 2015, the solar generation increased by 74%, wind by 34</a:t>
            </a:r>
            <a:r>
              <a:rPr kumimoji="1" lang="en-US" altLang="ja-JP" dirty="0" smtClean="0">
                <a:solidFill>
                  <a:srgbClr val="0070C0"/>
                </a:solidFill>
              </a:rPr>
              <a:t>%!</a:t>
            </a:r>
            <a:endParaRPr kumimoji="1" lang="en-US" altLang="ja-JP" dirty="0">
              <a:solidFill>
                <a:srgbClr val="0070C0"/>
              </a:solidFill>
            </a:endParaRPr>
          </a:p>
          <a:p>
            <a:pPr lvl="1"/>
            <a:r>
              <a:rPr kumimoji="1" lang="en-US" altLang="ja-JP" dirty="0" smtClean="0">
                <a:solidFill>
                  <a:srgbClr val="0070C0"/>
                </a:solidFill>
              </a:rPr>
              <a:t>RES </a:t>
            </a:r>
            <a:r>
              <a:rPr kumimoji="1" lang="en-US" altLang="ja-JP" dirty="0">
                <a:solidFill>
                  <a:srgbClr val="0070C0"/>
                </a:solidFill>
              </a:rPr>
              <a:t>potential </a:t>
            </a:r>
            <a:r>
              <a:rPr kumimoji="1" lang="en-US" altLang="ja-JP" dirty="0" smtClean="0">
                <a:solidFill>
                  <a:srgbClr val="0070C0"/>
                </a:solidFill>
              </a:rPr>
              <a:t> </a:t>
            </a:r>
            <a:r>
              <a:rPr kumimoji="1" lang="en-US" altLang="ja-JP" dirty="0">
                <a:solidFill>
                  <a:srgbClr val="0070C0"/>
                </a:solidFill>
              </a:rPr>
              <a:t>~ 6000 </a:t>
            </a:r>
            <a:r>
              <a:rPr kumimoji="1" lang="en-US" altLang="ja-JP" dirty="0" smtClean="0">
                <a:solidFill>
                  <a:srgbClr val="0070C0"/>
                </a:solidFill>
              </a:rPr>
              <a:t>GW</a:t>
            </a:r>
            <a:endParaRPr kumimoji="1" lang="ru-RU" altLang="ja-JP" dirty="0" smtClean="0">
              <a:solidFill>
                <a:srgbClr val="0070C0"/>
              </a:solidFill>
            </a:endParaRPr>
          </a:p>
          <a:p>
            <a:pPr lvl="1"/>
            <a:r>
              <a:rPr kumimoji="1" lang="en-US" altLang="ja-JP" dirty="0">
                <a:solidFill>
                  <a:srgbClr val="0070C0"/>
                </a:solidFill>
              </a:rPr>
              <a:t>M</a:t>
            </a:r>
            <a:r>
              <a:rPr kumimoji="1" lang="en-US" altLang="ja-JP" dirty="0" smtClean="0">
                <a:solidFill>
                  <a:srgbClr val="0070C0"/>
                </a:solidFill>
              </a:rPr>
              <a:t>ore </a:t>
            </a:r>
            <a:r>
              <a:rPr kumimoji="1" lang="en-US" altLang="ja-JP" dirty="0">
                <a:solidFill>
                  <a:srgbClr val="0070C0"/>
                </a:solidFill>
              </a:rPr>
              <a:t>than 1000 coal mines will be closed this </a:t>
            </a:r>
            <a:r>
              <a:rPr kumimoji="1" lang="en-US" altLang="ja-JP" dirty="0" smtClean="0">
                <a:solidFill>
                  <a:srgbClr val="0070C0"/>
                </a:solidFill>
              </a:rPr>
              <a:t>year (2016)</a:t>
            </a:r>
          </a:p>
          <a:p>
            <a:r>
              <a:rPr kumimoji="1" lang="en-US" altLang="ja-JP" dirty="0" smtClean="0"/>
              <a:t>Seven Chinese provinces </a:t>
            </a:r>
            <a:r>
              <a:rPr kumimoji="1" lang="en-US" altLang="ja-JP" dirty="0"/>
              <a:t>have carbon emissions trading </a:t>
            </a:r>
            <a:r>
              <a:rPr kumimoji="1" lang="en-US" altLang="ja-JP" dirty="0" smtClean="0"/>
              <a:t>projects</a:t>
            </a:r>
            <a:r>
              <a:rPr kumimoji="1" lang="ru-RU" altLang="ja-JP" dirty="0" smtClean="0"/>
              <a:t>. </a:t>
            </a:r>
            <a:r>
              <a:rPr kumimoji="1" lang="en-US" altLang="ja-JP" dirty="0" smtClean="0"/>
              <a:t>Price:</a:t>
            </a:r>
            <a:r>
              <a:rPr kumimoji="1" lang="ru-RU" altLang="ja-JP" dirty="0" smtClean="0"/>
              <a:t> 3,5-4 </a:t>
            </a:r>
            <a:r>
              <a:rPr kumimoji="1" lang="en-US" altLang="ja-JP" dirty="0" smtClean="0"/>
              <a:t>$/</a:t>
            </a:r>
            <a:r>
              <a:rPr kumimoji="1" lang="ru-RU" altLang="ja-JP" dirty="0" smtClean="0"/>
              <a:t>т СО2. </a:t>
            </a:r>
            <a:r>
              <a:rPr kumimoji="1" lang="en-US" altLang="ja-JP" dirty="0" smtClean="0"/>
              <a:t>China </a:t>
            </a:r>
            <a:r>
              <a:rPr kumimoji="1" lang="en-US" altLang="ja-JP" dirty="0"/>
              <a:t>will launch a national carbon market in 2017 </a:t>
            </a:r>
            <a:r>
              <a:rPr kumimoji="1" lang="ru-RU" altLang="ja-JP" dirty="0" smtClean="0"/>
              <a:t>(</a:t>
            </a:r>
            <a:r>
              <a:rPr kumimoji="1" lang="en-US" altLang="ja-JP" dirty="0" smtClean="0"/>
              <a:t>the biggest in the world)</a:t>
            </a:r>
            <a:r>
              <a:rPr kumimoji="1" lang="en-GB" altLang="ja-JP" dirty="0"/>
              <a:t>;</a:t>
            </a:r>
            <a:endParaRPr kumimoji="1" lang="en-US" altLang="ja-JP" dirty="0" smtClean="0"/>
          </a:p>
          <a:p>
            <a:r>
              <a:rPr kumimoji="1" lang="en-US" altLang="ja-JP" dirty="0" smtClean="0"/>
              <a:t>Country </a:t>
            </a:r>
            <a:r>
              <a:rPr kumimoji="1" lang="en-US" altLang="ja-JP" dirty="0"/>
              <a:t>has extensive experience </a:t>
            </a:r>
            <a:r>
              <a:rPr kumimoji="1" lang="en-US" altLang="ja-JP" dirty="0" smtClean="0"/>
              <a:t>on implementation </a:t>
            </a:r>
            <a:r>
              <a:rPr kumimoji="1" lang="en-US" altLang="ja-JP" dirty="0"/>
              <a:t>of "Kyoto" </a:t>
            </a:r>
            <a:r>
              <a:rPr kumimoji="1" lang="en-US" altLang="ja-JP" dirty="0" smtClean="0"/>
              <a:t>projects</a:t>
            </a:r>
            <a:r>
              <a:rPr kumimoji="1" lang="en-GB" altLang="ja-JP" dirty="0" smtClean="0"/>
              <a:t>. </a:t>
            </a:r>
            <a:r>
              <a:rPr kumimoji="1" lang="en-US" altLang="ja-JP" dirty="0" smtClean="0"/>
              <a:t>700 </a:t>
            </a:r>
            <a:r>
              <a:rPr kumimoji="1" lang="en-US" altLang="ja-JP" dirty="0"/>
              <a:t>million tons of </a:t>
            </a:r>
            <a:r>
              <a:rPr kumimoji="1" lang="en-US" altLang="ja-JP" dirty="0" smtClean="0"/>
              <a:t>CO2 was sold.</a:t>
            </a:r>
            <a:endParaRPr kumimoji="1" lang="ja-JP" altLang="en-US" dirty="0"/>
          </a:p>
        </p:txBody>
      </p:sp>
      <p:pic>
        <p:nvPicPr>
          <p:cNvPr id="3074" name="Picture 2" descr="Картинки по запросу кита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129614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4609131"/>
              </p:ext>
            </p:extLst>
          </p:nvPr>
        </p:nvGraphicFramePr>
        <p:xfrm>
          <a:off x="5004048" y="1530188"/>
          <a:ext cx="3926369" cy="247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033210" y="4293096"/>
            <a:ext cx="3985029" cy="2376264"/>
            <a:chOff x="6444208" y="1556792"/>
            <a:chExt cx="2699792" cy="1647166"/>
          </a:xfrm>
        </p:grpSpPr>
        <p:pic>
          <p:nvPicPr>
            <p:cNvPr id="9" name="Picture 2" descr="http://www.climatechangenews.com/files/2015/04/China-energy-sources-552x337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1556792"/>
              <a:ext cx="2640294" cy="1611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668344" y="1628800"/>
              <a:ext cx="1368152" cy="176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050" b="1" dirty="0" smtClean="0"/>
                <a:t>China</a:t>
              </a:r>
              <a:r>
                <a:rPr kumimoji="1" lang="ru-RU" altLang="ja-JP" sz="1050" b="1" dirty="0" smtClean="0"/>
                <a:t>: 80% </a:t>
              </a:r>
              <a:r>
                <a:rPr kumimoji="1" lang="en-US" altLang="ja-JP" sz="1050" b="1" dirty="0" smtClean="0"/>
                <a:t>of RES scenario</a:t>
              </a:r>
              <a:endParaRPr kumimoji="1" lang="ja-JP" altLang="en-US" sz="105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532935" y="3034681"/>
              <a:ext cx="611065" cy="1692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ja-JP" sz="500" i="1" dirty="0">
                  <a:solidFill>
                    <a:srgbClr val="888888"/>
                  </a:solidFill>
                  <a:latin typeface="Noto Sans"/>
                </a:rPr>
                <a:t>Source: CNREC</a:t>
              </a:r>
              <a:endParaRPr lang="ja-JP" altLang="en-US" sz="500" i="1" dirty="0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488" y="3754547"/>
            <a:ext cx="2891401" cy="2273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1" y="3466514"/>
            <a:ext cx="3279445" cy="23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47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/>
          <a:lstStyle/>
          <a:p>
            <a:r>
              <a:rPr kumimoji="1" lang="en-US" altLang="ja-JP" dirty="0" smtClean="0"/>
              <a:t>Russia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98976" cy="4637112"/>
          </a:xfrm>
        </p:spPr>
        <p:txBody>
          <a:bodyPr>
            <a:normAutofit fontScale="62500" lnSpcReduction="20000"/>
          </a:bodyPr>
          <a:lstStyle/>
          <a:p>
            <a:r>
              <a:rPr kumimoji="1" lang="en-US" altLang="ja-JP" dirty="0" smtClean="0"/>
              <a:t>The PA was signed on April 22,</a:t>
            </a:r>
            <a:r>
              <a:rPr kumimoji="1" lang="ru-RU" altLang="ja-JP" dirty="0" smtClean="0"/>
              <a:t> 2016 </a:t>
            </a:r>
          </a:p>
          <a:p>
            <a:r>
              <a:rPr kumimoji="1" lang="en-US" altLang="ja-JP" dirty="0" smtClean="0"/>
              <a:t>A Draft Plan of implementation the PCA was sent to </a:t>
            </a:r>
            <a:r>
              <a:rPr kumimoji="1" lang="en-US" altLang="ja-JP" dirty="0"/>
              <a:t>the Government of the Russian Federation</a:t>
            </a:r>
            <a:endParaRPr kumimoji="1" lang="ru-RU" altLang="ja-JP" dirty="0" smtClean="0"/>
          </a:p>
          <a:p>
            <a:r>
              <a:rPr kumimoji="1" lang="en-US" altLang="ja-JP" dirty="0" smtClean="0"/>
              <a:t>The goal</a:t>
            </a:r>
            <a:r>
              <a:rPr kumimoji="1" lang="ru-RU" altLang="ja-JP" dirty="0" smtClean="0"/>
              <a:t> -30% </a:t>
            </a:r>
            <a:r>
              <a:rPr kumimoji="1" lang="en-US" altLang="ja-JP" dirty="0" smtClean="0"/>
              <a:t>by </a:t>
            </a:r>
            <a:r>
              <a:rPr kumimoji="1" lang="ru-RU" altLang="ja-JP" dirty="0" smtClean="0"/>
              <a:t>2030</a:t>
            </a:r>
            <a:r>
              <a:rPr kumimoji="1" lang="en-US" altLang="ja-JP" dirty="0"/>
              <a:t>.</a:t>
            </a:r>
            <a:r>
              <a:rPr kumimoji="1" lang="ru-RU" altLang="ja-JP" dirty="0" smtClean="0"/>
              <a:t>  </a:t>
            </a:r>
            <a:r>
              <a:rPr kumimoji="1" lang="en-US" altLang="ja-JP" dirty="0" smtClean="0"/>
              <a:t>The tightening is possible.</a:t>
            </a:r>
          </a:p>
          <a:p>
            <a:r>
              <a:rPr kumimoji="1" lang="en-US" altLang="ja-JP" dirty="0" smtClean="0"/>
              <a:t>In </a:t>
            </a:r>
            <a:r>
              <a:rPr kumimoji="1" lang="ru-RU" altLang="ja-JP" dirty="0" smtClean="0"/>
              <a:t>2017 г. –</a:t>
            </a:r>
            <a:r>
              <a:rPr kumimoji="1" lang="en-US" altLang="ja-JP" dirty="0" smtClean="0"/>
              <a:t> Carbon </a:t>
            </a:r>
            <a:r>
              <a:rPr kumimoji="1" lang="en-US" altLang="ja-JP" dirty="0"/>
              <a:t>control concept</a:t>
            </a:r>
            <a:r>
              <a:rPr kumimoji="1" lang="ru-RU" altLang="ja-JP" dirty="0" smtClean="0"/>
              <a:t> (</a:t>
            </a:r>
            <a:r>
              <a:rPr kumimoji="1" lang="en-US" altLang="ja-JP" dirty="0" smtClean="0"/>
              <a:t> the following will be considered: carbon market</a:t>
            </a:r>
            <a:r>
              <a:rPr kumimoji="1" lang="ru-RU" altLang="ja-JP" dirty="0" smtClean="0"/>
              <a:t>, </a:t>
            </a:r>
            <a:r>
              <a:rPr kumimoji="1" lang="en-US" altLang="ja-JP" dirty="0" smtClean="0"/>
              <a:t>carbon tax</a:t>
            </a:r>
            <a:r>
              <a:rPr kumimoji="1" lang="ru-RU" altLang="ja-JP" dirty="0" smtClean="0"/>
              <a:t>, </a:t>
            </a:r>
            <a:r>
              <a:rPr kumimoji="1" lang="en-US" altLang="ja-JP" dirty="0" smtClean="0"/>
              <a:t>standards</a:t>
            </a:r>
            <a:r>
              <a:rPr kumimoji="1" lang="ru-RU" altLang="ja-JP" dirty="0" smtClean="0"/>
              <a:t>, </a:t>
            </a:r>
            <a:r>
              <a:rPr kumimoji="1" lang="en-US" altLang="ja-JP" dirty="0" smtClean="0"/>
              <a:t>subsidies</a:t>
            </a:r>
            <a:r>
              <a:rPr kumimoji="1" lang="ru-RU" altLang="ja-JP" dirty="0" smtClean="0"/>
              <a:t>,</a:t>
            </a:r>
            <a:r>
              <a:rPr kumimoji="1" lang="en-US" altLang="ja-JP" dirty="0"/>
              <a:t> project </a:t>
            </a:r>
            <a:r>
              <a:rPr kumimoji="1" lang="en-US" altLang="ja-JP" dirty="0" smtClean="0"/>
              <a:t>support</a:t>
            </a:r>
            <a:r>
              <a:rPr kumimoji="1" lang="ru-RU" altLang="ja-JP" dirty="0" smtClean="0"/>
              <a:t>...)</a:t>
            </a:r>
          </a:p>
          <a:p>
            <a:r>
              <a:rPr kumimoji="1" lang="ru-RU" altLang="ja-JP" dirty="0" smtClean="0"/>
              <a:t>2016-2017:</a:t>
            </a:r>
            <a:endParaRPr kumimoji="1" lang="en-US" altLang="ja-JP" dirty="0"/>
          </a:p>
          <a:p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emissions </a:t>
            </a:r>
            <a:r>
              <a:rPr kumimoji="1" lang="en-US" altLang="ja-JP" dirty="0"/>
              <a:t>reporting for </a:t>
            </a:r>
            <a:r>
              <a:rPr kumimoji="1" lang="en-US" altLang="ja-JP" dirty="0" smtClean="0"/>
              <a:t>companies</a:t>
            </a:r>
            <a:endParaRPr kumimoji="1" lang="ru-RU" altLang="ja-JP" dirty="0"/>
          </a:p>
          <a:p>
            <a:pPr lvl="1"/>
            <a:r>
              <a:rPr kumimoji="1" lang="en-US" altLang="ja-JP" dirty="0"/>
              <a:t>e</a:t>
            </a:r>
            <a:r>
              <a:rPr kumimoji="1" lang="en-US" altLang="ja-JP" dirty="0" smtClean="0"/>
              <a:t>missions </a:t>
            </a:r>
            <a:r>
              <a:rPr kumimoji="1" lang="en-US" altLang="ja-JP" dirty="0"/>
              <a:t>Inventory and </a:t>
            </a:r>
            <a:r>
              <a:rPr kumimoji="1" lang="en-US" altLang="ja-JP" dirty="0" smtClean="0"/>
              <a:t>Forecast by region and by sector</a:t>
            </a:r>
            <a:endParaRPr kumimoji="1" lang="ru-RU" altLang="ja-JP" dirty="0" smtClean="0"/>
          </a:p>
          <a:p>
            <a:pPr lvl="1"/>
            <a:r>
              <a:rPr kumimoji="1" lang="en-US" altLang="ja-JP" dirty="0" smtClean="0"/>
              <a:t>supporting </a:t>
            </a:r>
            <a:r>
              <a:rPr kumimoji="1" lang="en-US" altLang="ja-JP" dirty="0"/>
              <a:t>the project activity 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development of </a:t>
            </a:r>
            <a:r>
              <a:rPr kumimoji="1" lang="en-US" altLang="ja-JP" dirty="0"/>
              <a:t>national strategy for low-carbon </a:t>
            </a:r>
            <a:r>
              <a:rPr kumimoji="1" lang="en-US" altLang="ja-JP" dirty="0" smtClean="0"/>
              <a:t>development</a:t>
            </a:r>
            <a:endParaRPr kumimoji="1" lang="ja-JP" altLang="en-US" dirty="0"/>
          </a:p>
        </p:txBody>
      </p:sp>
      <p:pic>
        <p:nvPicPr>
          <p:cNvPr id="4100" name="Picture 4" descr="https://upload.wikimedia.org/wikipedia/commons/thumb/f/f3/Flag_of_Russia.svg/135px-Flag_of_Russ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7512"/>
            <a:ext cx="128587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5496"/>
            <a:ext cx="2106835" cy="2979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01008"/>
            <a:ext cx="2134774" cy="30279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064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/>
          <a:lstStyle/>
          <a:p>
            <a:r>
              <a:rPr kumimoji="1" lang="en-US" altLang="ja-JP" dirty="0" smtClean="0"/>
              <a:t>Australia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66" y="1812096"/>
            <a:ext cx="5693197" cy="4970621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Existing </a:t>
            </a:r>
            <a:r>
              <a:rPr kumimoji="1" lang="en-US" altLang="ja-JP" dirty="0"/>
              <a:t>d</a:t>
            </a:r>
            <a:r>
              <a:rPr kumimoji="1" lang="en-US" altLang="ja-JP" dirty="0" smtClean="0"/>
              <a:t>ecarbonization strategy</a:t>
            </a:r>
            <a:endParaRPr kumimoji="1" lang="ru-RU" altLang="ja-JP" dirty="0" smtClean="0"/>
          </a:p>
          <a:p>
            <a:pPr lvl="1"/>
            <a:r>
              <a:rPr kumimoji="1" lang="en-US" altLang="ja-JP" dirty="0" smtClean="0"/>
              <a:t>82</a:t>
            </a:r>
            <a:r>
              <a:rPr kumimoji="1" lang="en-US" altLang="ja-JP" dirty="0"/>
              <a:t>% </a:t>
            </a:r>
            <a:r>
              <a:rPr kumimoji="1" lang="en-US" altLang="ja-JP" dirty="0" smtClean="0"/>
              <a:t>emission </a:t>
            </a:r>
            <a:r>
              <a:rPr kumimoji="1" lang="en-US" altLang="ja-JP" dirty="0"/>
              <a:t>reduction by 2050</a:t>
            </a:r>
            <a:endParaRPr kumimoji="1" lang="ru-RU" altLang="ja-JP" dirty="0" smtClean="0"/>
          </a:p>
          <a:p>
            <a:pPr lvl="1"/>
            <a:r>
              <a:rPr kumimoji="1" lang="en-US" altLang="ja-JP" dirty="0" smtClean="0"/>
              <a:t>RES</a:t>
            </a:r>
            <a:r>
              <a:rPr kumimoji="1" lang="ru-RU" altLang="ja-JP" dirty="0" smtClean="0"/>
              <a:t>, </a:t>
            </a:r>
            <a:r>
              <a:rPr kumimoji="1" lang="en-US" altLang="ja-JP" dirty="0" smtClean="0"/>
              <a:t>NPP</a:t>
            </a:r>
            <a:r>
              <a:rPr kumimoji="1" lang="ru-RU" altLang="ja-JP" dirty="0" smtClean="0"/>
              <a:t>, </a:t>
            </a:r>
            <a:r>
              <a:rPr kumimoji="1" lang="en-US" altLang="ja-JP" dirty="0" smtClean="0"/>
              <a:t>CCS</a:t>
            </a:r>
            <a:r>
              <a:rPr kumimoji="1" lang="ru-RU" altLang="ja-JP" dirty="0"/>
              <a:t> </a:t>
            </a:r>
            <a:r>
              <a:rPr kumimoji="1" lang="en-US" altLang="ja-JP" dirty="0" smtClean="0"/>
              <a:t>can ensure zero emissions</a:t>
            </a:r>
            <a:endParaRPr kumimoji="1" lang="ru-RU" altLang="ja-JP" dirty="0" smtClean="0"/>
          </a:p>
          <a:p>
            <a:r>
              <a:rPr kumimoji="1" lang="en-US" altLang="ja-JP" dirty="0" smtClean="0"/>
              <a:t>Carbon tax</a:t>
            </a:r>
            <a:r>
              <a:rPr kumimoji="1" lang="ru-RU" altLang="ja-JP" dirty="0" smtClean="0"/>
              <a:t> </a:t>
            </a:r>
          </a:p>
          <a:p>
            <a:pPr lvl="1"/>
            <a:r>
              <a:rPr kumimoji="1" lang="ru-RU" altLang="ja-JP" dirty="0" smtClean="0"/>
              <a:t>2012-2014 гг.</a:t>
            </a:r>
          </a:p>
          <a:p>
            <a:r>
              <a:rPr kumimoji="1" lang="en-US" altLang="ja-JP" dirty="0"/>
              <a:t>Q</a:t>
            </a:r>
            <a:r>
              <a:rPr kumimoji="1" lang="en-US" altLang="ja-JP" dirty="0" smtClean="0"/>
              <a:t>uasi-ETS</a:t>
            </a:r>
            <a:endParaRPr kumimoji="1" lang="en-US" altLang="ja-JP" dirty="0"/>
          </a:p>
          <a:p>
            <a:endParaRPr kumimoji="1" lang="ru-RU" altLang="ja-JP" dirty="0" smtClean="0"/>
          </a:p>
          <a:p>
            <a:pPr lvl="1"/>
            <a:r>
              <a:rPr kumimoji="1" lang="en-US" altLang="ja-JP" dirty="0" smtClean="0"/>
              <a:t>150 </a:t>
            </a:r>
            <a:r>
              <a:rPr kumimoji="1" lang="en-US" altLang="ja-JP" dirty="0"/>
              <a:t>energy companies </a:t>
            </a:r>
            <a:r>
              <a:rPr kumimoji="1" lang="en-US" altLang="ja-JP" dirty="0" smtClean="0"/>
              <a:t>involved in the “market“ </a:t>
            </a:r>
            <a:r>
              <a:rPr kumimoji="1" lang="ru-RU" altLang="ja-JP" dirty="0" smtClean="0"/>
              <a:t>(</a:t>
            </a:r>
            <a:r>
              <a:rPr lang="en-US" altLang="ja-JP" dirty="0" smtClean="0"/>
              <a:t>Australian </a:t>
            </a:r>
            <a:r>
              <a:rPr lang="en-US" altLang="ja-JP" dirty="0"/>
              <a:t>Carbon Credit </a:t>
            </a:r>
            <a:r>
              <a:rPr lang="en-US" altLang="ja-JP" dirty="0" smtClean="0"/>
              <a:t>Units</a:t>
            </a:r>
            <a:r>
              <a:rPr lang="ru-RU" altLang="ja-JP" dirty="0" smtClean="0"/>
              <a:t>)</a:t>
            </a:r>
            <a:endParaRPr kumimoji="1" lang="ru-RU" altLang="ja-JP" dirty="0" smtClean="0"/>
          </a:p>
        </p:txBody>
      </p:sp>
      <p:pic>
        <p:nvPicPr>
          <p:cNvPr id="5122" name="Picture 2" descr="http://www.australiance.com/australia/wp-content/uploads/2016/02/AustralianFl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9959"/>
            <a:ext cx="1608113" cy="132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5508104" y="4151614"/>
            <a:ext cx="3493394" cy="22166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56176" y="3848020"/>
            <a:ext cx="2845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 smtClean="0"/>
              <a:t>Perspective CCS  projects</a:t>
            </a:r>
            <a:endParaRPr kumimoji="1" lang="ja-JP" altLang="en-US" sz="1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110889"/>
              </p:ext>
            </p:extLst>
          </p:nvPr>
        </p:nvGraphicFramePr>
        <p:xfrm>
          <a:off x="5796136" y="1536471"/>
          <a:ext cx="3024336" cy="20072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xmlns="" val="361571982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3200961335"/>
                    </a:ext>
                  </a:extLst>
                </a:gridCol>
              </a:tblGrid>
              <a:tr h="3670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baseline="0" dirty="0" smtClean="0">
                          <a:effectLst/>
                        </a:rPr>
                        <a:t>Solar</a:t>
                      </a:r>
                      <a:r>
                        <a:rPr lang="ru-RU" sz="1600" u="none" strike="noStrike" baseline="0" dirty="0" smtClean="0">
                          <a:effectLst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</a:rPr>
                        <a:t>58 000 </a:t>
                      </a:r>
                      <a:r>
                        <a:rPr lang="ru-RU" sz="1600" u="none" strike="noStrike" dirty="0" smtClean="0">
                          <a:effectLst/>
                        </a:rPr>
                        <a:t>000</a:t>
                      </a:r>
                      <a:r>
                        <a:rPr lang="en-US" sz="1600" u="none" strike="noStrike" dirty="0" smtClean="0">
                          <a:effectLst/>
                        </a:rPr>
                        <a:t> pJ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86593046"/>
                  </a:ext>
                </a:extLst>
              </a:tr>
              <a:tr h="3129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Wind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</a:rPr>
                        <a:t>10 000 </a:t>
                      </a:r>
                      <a:r>
                        <a:rPr lang="en-US" sz="1600" u="none" strike="noStrike" dirty="0" smtClean="0">
                          <a:effectLst/>
                        </a:rPr>
                        <a:t>pJ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52406985"/>
                  </a:ext>
                </a:extLst>
              </a:tr>
              <a:tr h="3275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Biomass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</a:rPr>
                        <a:t>1000 </a:t>
                      </a:r>
                      <a:r>
                        <a:rPr lang="en-US" sz="1600" u="none" strike="noStrike" dirty="0" smtClean="0">
                          <a:effectLst/>
                        </a:rPr>
                        <a:t>pJ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16563211"/>
                  </a:ext>
                </a:extLst>
              </a:tr>
              <a:tr h="3275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Hydro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</a:rPr>
                        <a:t>216 </a:t>
                      </a:r>
                      <a:r>
                        <a:rPr lang="en-US" sz="1600" u="none" strike="noStrike" dirty="0" smtClean="0">
                          <a:effectLst/>
                        </a:rPr>
                        <a:t>pJ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50245889"/>
                  </a:ext>
                </a:extLst>
              </a:tr>
              <a:tr h="376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Geothermal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</a:rPr>
                        <a:t>441 000 </a:t>
                      </a:r>
                      <a:r>
                        <a:rPr lang="en-US" sz="1600" u="none" strike="noStrike" dirty="0" smtClean="0">
                          <a:effectLst/>
                        </a:rPr>
                        <a:t>pJ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24029538"/>
                  </a:ext>
                </a:extLst>
              </a:tr>
              <a:tr h="2956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Tidal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 smtClean="0">
                          <a:effectLst/>
                        </a:rPr>
                        <a:t>extra large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2725857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75150" y="1196752"/>
            <a:ext cx="2845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 smtClean="0"/>
              <a:t>RES potential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959397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40152" y="3861049"/>
            <a:ext cx="3096344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              Tasks for Kazakhstan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796136" cy="5213176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 smtClean="0"/>
              <a:t>The strategy for low carbon development until 2030 and beyond is strongly needed.</a:t>
            </a:r>
          </a:p>
          <a:p>
            <a:r>
              <a:rPr kumimoji="1" lang="en-US" altLang="ja-JP" dirty="0" smtClean="0">
                <a:solidFill>
                  <a:srgbClr val="0070C0"/>
                </a:solidFill>
              </a:rPr>
              <a:t>Use </a:t>
            </a:r>
            <a:r>
              <a:rPr kumimoji="1" lang="en-US" altLang="ja-JP" dirty="0">
                <a:solidFill>
                  <a:srgbClr val="0070C0"/>
                </a:solidFill>
              </a:rPr>
              <a:t>Expo-2017 as a base for </a:t>
            </a:r>
            <a:r>
              <a:rPr kumimoji="1" lang="en-US" altLang="ja-JP" dirty="0" smtClean="0">
                <a:solidFill>
                  <a:srgbClr val="0070C0"/>
                </a:solidFill>
              </a:rPr>
              <a:t>R&amp;D </a:t>
            </a:r>
            <a:r>
              <a:rPr kumimoji="1" lang="en-US" altLang="ja-JP" dirty="0">
                <a:solidFill>
                  <a:srgbClr val="0070C0"/>
                </a:solidFill>
              </a:rPr>
              <a:t>and </a:t>
            </a:r>
            <a:r>
              <a:rPr kumimoji="1" lang="en-US" altLang="ja-JP" dirty="0" smtClean="0">
                <a:solidFill>
                  <a:srgbClr val="0070C0"/>
                </a:solidFill>
              </a:rPr>
              <a:t>introduction </a:t>
            </a:r>
            <a:r>
              <a:rPr kumimoji="1" lang="en-US" altLang="ja-JP" dirty="0">
                <a:solidFill>
                  <a:srgbClr val="0070C0"/>
                </a:solidFill>
              </a:rPr>
              <a:t>of low-carbon technologies</a:t>
            </a:r>
            <a:endParaRPr kumimoji="1" lang="ru-RU" altLang="ja-JP" dirty="0" smtClean="0">
              <a:solidFill>
                <a:srgbClr val="0070C0"/>
              </a:solidFill>
            </a:endParaRPr>
          </a:p>
          <a:p>
            <a:r>
              <a:rPr kumimoji="1" lang="en-US" altLang="ja-JP" dirty="0" smtClean="0"/>
              <a:t>ETS</a:t>
            </a:r>
            <a:r>
              <a:rPr kumimoji="1" lang="ru-RU" altLang="ja-JP" dirty="0" smtClean="0"/>
              <a:t> –</a:t>
            </a:r>
            <a:r>
              <a:rPr kumimoji="1" lang="en-US" altLang="ja-JP" dirty="0" smtClean="0"/>
              <a:t>promising </a:t>
            </a:r>
            <a:r>
              <a:rPr kumimoji="1" lang="en-US" altLang="ja-JP" dirty="0"/>
              <a:t>mechanism </a:t>
            </a:r>
            <a:r>
              <a:rPr kumimoji="1" lang="en-US" altLang="ja-JP" dirty="0" smtClean="0"/>
              <a:t>have to </a:t>
            </a:r>
            <a:r>
              <a:rPr kumimoji="1" lang="en-US" altLang="ja-JP" dirty="0"/>
              <a:t>be improved </a:t>
            </a:r>
            <a:r>
              <a:rPr kumimoji="1" lang="en-US" altLang="ja-JP" dirty="0" smtClean="0"/>
              <a:t>and linked </a:t>
            </a:r>
            <a:r>
              <a:rPr kumimoji="1" lang="en-US" altLang="ja-JP" dirty="0"/>
              <a:t>to international carbon markets</a:t>
            </a:r>
            <a:endParaRPr kumimoji="1" lang="ru-RU" altLang="ja-JP" dirty="0"/>
          </a:p>
          <a:p>
            <a:r>
              <a:rPr kumimoji="1" lang="en-US" altLang="ja-JP" u="sng" dirty="0" smtClean="0">
                <a:solidFill>
                  <a:srgbClr val="297614"/>
                </a:solidFill>
              </a:rPr>
              <a:t>Important</a:t>
            </a:r>
            <a:r>
              <a:rPr kumimoji="1" lang="en-US" altLang="ja-JP" dirty="0" smtClean="0">
                <a:solidFill>
                  <a:srgbClr val="297614"/>
                </a:solidFill>
              </a:rPr>
              <a:t> : an absorption </a:t>
            </a:r>
            <a:r>
              <a:rPr kumimoji="1" lang="en-US" altLang="ja-JP" dirty="0">
                <a:solidFill>
                  <a:srgbClr val="297614"/>
                </a:solidFill>
              </a:rPr>
              <a:t>of CO2 by forests and pasture </a:t>
            </a:r>
            <a:r>
              <a:rPr kumimoji="1" lang="en-US" altLang="ja-JP" dirty="0" smtClean="0">
                <a:solidFill>
                  <a:srgbClr val="297614"/>
                </a:solidFill>
              </a:rPr>
              <a:t>may </a:t>
            </a:r>
            <a:r>
              <a:rPr kumimoji="1" lang="en-US" altLang="ja-JP" dirty="0">
                <a:solidFill>
                  <a:srgbClr val="297614"/>
                </a:solidFill>
              </a:rPr>
              <a:t>reach 20-30 million </a:t>
            </a:r>
            <a:r>
              <a:rPr kumimoji="1" lang="en-US" altLang="ja-JP" dirty="0" smtClean="0">
                <a:solidFill>
                  <a:srgbClr val="297614"/>
                </a:solidFill>
              </a:rPr>
              <a:t>tons </a:t>
            </a:r>
            <a:r>
              <a:rPr kumimoji="1" lang="en-US" altLang="ja-JP" dirty="0">
                <a:solidFill>
                  <a:srgbClr val="297614"/>
                </a:solidFill>
              </a:rPr>
              <a:t>of CO2 per year. </a:t>
            </a:r>
            <a:r>
              <a:rPr kumimoji="1" lang="en-US" altLang="ja-JP" dirty="0" smtClean="0">
                <a:solidFill>
                  <a:srgbClr val="297614"/>
                </a:solidFill>
              </a:rPr>
              <a:t> </a:t>
            </a:r>
            <a:r>
              <a:rPr kumimoji="1" lang="en-US" altLang="ja-JP" dirty="0">
                <a:solidFill>
                  <a:srgbClr val="297614"/>
                </a:solidFill>
              </a:rPr>
              <a:t>It is more than the emissions from industry and </a:t>
            </a:r>
            <a:r>
              <a:rPr kumimoji="1" lang="en-US" altLang="ja-JP" dirty="0" smtClean="0">
                <a:solidFill>
                  <a:srgbClr val="297614"/>
                </a:solidFill>
              </a:rPr>
              <a:t>transport. Thus, it is necessary to have a </a:t>
            </a:r>
            <a:r>
              <a:rPr kumimoji="1" lang="en-US" altLang="ja-JP" dirty="0">
                <a:solidFill>
                  <a:srgbClr val="297614"/>
                </a:solidFill>
              </a:rPr>
              <a:t>program for forest </a:t>
            </a:r>
            <a:r>
              <a:rPr kumimoji="1" lang="en-US" altLang="ja-JP" dirty="0" smtClean="0">
                <a:solidFill>
                  <a:srgbClr val="297614"/>
                </a:solidFill>
              </a:rPr>
              <a:t>management.</a:t>
            </a:r>
            <a:endParaRPr kumimoji="1" lang="ja-JP" altLang="en-US" dirty="0">
              <a:solidFill>
                <a:srgbClr val="297614"/>
              </a:solidFill>
            </a:endParaRPr>
          </a:p>
        </p:txBody>
      </p:sp>
      <p:pic>
        <p:nvPicPr>
          <p:cNvPr id="6146" name="Picture 2" descr="https://xakep.ru/wp-content/uploads/2015/12/2000px-Kazachst-n-pah-l-obr-zek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2" y="292101"/>
            <a:ext cx="1979712" cy="107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7004403"/>
              </p:ext>
            </p:extLst>
          </p:nvPr>
        </p:nvGraphicFramePr>
        <p:xfrm>
          <a:off x="5940152" y="3978163"/>
          <a:ext cx="172819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796768"/>
              </p:ext>
            </p:extLst>
          </p:nvPr>
        </p:nvGraphicFramePr>
        <p:xfrm>
          <a:off x="7524328" y="3978163"/>
          <a:ext cx="1512168" cy="244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12160" y="3839662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/>
              <a:t>Accumulated carbon million </a:t>
            </a:r>
            <a:r>
              <a:rPr lang="en-US" altLang="ja-JP" sz="1200" b="1" dirty="0" smtClean="0"/>
              <a:t>tones </a:t>
            </a:r>
            <a:r>
              <a:rPr lang="en-US" altLang="ja-JP" sz="1200" b="1" dirty="0"/>
              <a:t>of CO2</a:t>
            </a:r>
          </a:p>
        </p:txBody>
      </p:sp>
      <p:pic>
        <p:nvPicPr>
          <p:cNvPr id="6148" name="Picture 4" descr="http://www.matritca.kz/uploads/posts/2015-07/1436880579_exp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90416"/>
            <a:ext cx="3096344" cy="206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575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4488843" cy="3168352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/>
              <a:t>Thank you </a:t>
            </a:r>
            <a:r>
              <a:rPr lang="en-US" sz="4800" smtClean="0"/>
              <a:t>for attention</a:t>
            </a:r>
            <a:r>
              <a:rPr lang="en-US" sz="4800" dirty="0" smtClean="0"/>
              <a:t>!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5373216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Contacts</a:t>
            </a:r>
            <a:r>
              <a:rPr lang="ru-RU" dirty="0" smtClean="0"/>
              <a:t>:</a:t>
            </a:r>
          </a:p>
          <a:p>
            <a:r>
              <a:rPr lang="en-US" dirty="0" smtClean="0"/>
              <a:t>Georgy</a:t>
            </a:r>
            <a:r>
              <a:rPr lang="ru-RU" dirty="0" smtClean="0"/>
              <a:t> </a:t>
            </a:r>
            <a:r>
              <a:rPr lang="en-US" dirty="0" smtClean="0"/>
              <a:t>Safonov</a:t>
            </a:r>
            <a:r>
              <a:rPr lang="ru-RU" dirty="0" smtClean="0"/>
              <a:t>, </a:t>
            </a:r>
            <a:r>
              <a:rPr lang="en-US" dirty="0" smtClean="0">
                <a:hlinkClick r:id="rId2"/>
              </a:rPr>
              <a:t>gvsafonov@gmail.com</a:t>
            </a:r>
            <a:endParaRPr lang="ru-RU" dirty="0"/>
          </a:p>
        </p:txBody>
      </p:sp>
      <p:pic>
        <p:nvPicPr>
          <p:cNvPr id="5122" name="Picture 2" descr="https://wallpaperscraft.com/image/hands_planet_earth_ball_man_ecology_80651_2560x10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6" r="44796"/>
          <a:stretch/>
        </p:blipFill>
        <p:spPr bwMode="auto">
          <a:xfrm>
            <a:off x="4572000" y="1700808"/>
            <a:ext cx="3456384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54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5461</TotalTime>
  <Words>736</Words>
  <Application>Microsoft Office PowerPoint</Application>
  <PresentationFormat>Экран (4:3)</PresentationFormat>
  <Paragraphs>99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Mechanisms for Paris Agreement implementation at the global level</vt:lpstr>
      <vt:lpstr>Paris Agreement</vt:lpstr>
      <vt:lpstr>Mechanisms for PA   implementation</vt:lpstr>
      <vt:lpstr>Japan</vt:lpstr>
      <vt:lpstr>China</vt:lpstr>
      <vt:lpstr>Russia</vt:lpstr>
      <vt:lpstr>Australia</vt:lpstr>
      <vt:lpstr>              Tasks for Kazakhstan</vt:lpstr>
      <vt:lpstr>Thank you for attention! 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Your User Name</dc:creator>
  <cp:lastModifiedBy>Пользователь Windows</cp:lastModifiedBy>
  <cp:revision>300</cp:revision>
  <dcterms:created xsi:type="dcterms:W3CDTF">2015-10-10T06:46:41Z</dcterms:created>
  <dcterms:modified xsi:type="dcterms:W3CDTF">2016-07-04T04:31:19Z</dcterms:modified>
</cp:coreProperties>
</file>